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04B47E-27FB-4271-97BA-4C0AB7D2DCCF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2F75DC0E-A828-497D-8971-9190CC2A86EB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s-CO" dirty="0" smtClean="0"/>
            <a:t>Y otro ángel salió del templo, clamando en alta voz al que estaba sentado sobre la nube: Mete tu hoz, y siega; porque la hora de segar te es venida, porque la mies de la tierra está madura. Y el que estaba sentado sobre la nube echó su hoz sobre la tierra, y la tierra fue segada. </a:t>
          </a:r>
          <a:endParaRPr lang="es-CO" dirty="0"/>
        </a:p>
      </dgm:t>
    </dgm:pt>
    <dgm:pt modelId="{5A492F9C-4B5A-4C2E-9437-A8241FAE1394}" type="parTrans" cxnId="{D27A6F70-11A3-440F-AAB7-B07BA45FCBB1}">
      <dgm:prSet/>
      <dgm:spPr/>
      <dgm:t>
        <a:bodyPr/>
        <a:lstStyle/>
        <a:p>
          <a:endParaRPr lang="es-CO"/>
        </a:p>
      </dgm:t>
    </dgm:pt>
    <dgm:pt modelId="{58C20456-5661-4ACD-984D-7027E169E89E}" type="sibTrans" cxnId="{D27A6F70-11A3-440F-AAB7-B07BA45FCBB1}">
      <dgm:prSet/>
      <dgm:spPr/>
      <dgm:t>
        <a:bodyPr/>
        <a:lstStyle/>
        <a:p>
          <a:endParaRPr lang="es-CO"/>
        </a:p>
      </dgm:t>
    </dgm:pt>
    <dgm:pt modelId="{A8222C6C-C4B6-4689-94A1-8F111D84F5E3}">
      <dgm:prSet/>
      <dgm:spPr/>
      <dgm:t>
        <a:bodyPr/>
        <a:lstStyle/>
        <a:p>
          <a:pPr rtl="0"/>
          <a:r>
            <a:rPr lang="es-CO" dirty="0" smtClean="0"/>
            <a:t>Y salió otro ángel del templo que está en el cielo, teniendo también una hoz aguda. Y otro ángel salió del altar, el cual tenía poder sobre el fuego, y clamó con gran voz al que tenía la hoz aguda, diciendo: Mete tu hoz aguda, y vendimia los racimos de la tierra; porque están maduras sus uvas.</a:t>
          </a:r>
          <a:endParaRPr lang="es-CO" dirty="0"/>
        </a:p>
      </dgm:t>
    </dgm:pt>
    <dgm:pt modelId="{125633A1-3F3C-4FE5-ABD2-AC40EC403060}" type="parTrans" cxnId="{913E86B5-DFCF-46C7-8EF6-BD7F4D40E5F3}">
      <dgm:prSet/>
      <dgm:spPr/>
      <dgm:t>
        <a:bodyPr/>
        <a:lstStyle/>
        <a:p>
          <a:endParaRPr lang="es-CO"/>
        </a:p>
      </dgm:t>
    </dgm:pt>
    <dgm:pt modelId="{FDCDCDE8-799B-486F-9FE4-E58E6E6D42AC}" type="sibTrans" cxnId="{913E86B5-DFCF-46C7-8EF6-BD7F4D40E5F3}">
      <dgm:prSet/>
      <dgm:spPr/>
      <dgm:t>
        <a:bodyPr/>
        <a:lstStyle/>
        <a:p>
          <a:endParaRPr lang="es-CO"/>
        </a:p>
      </dgm:t>
    </dgm:pt>
    <dgm:pt modelId="{26BEC9FB-3986-4BF7-B49C-E78C3597E912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s-CO" sz="2400" dirty="0" smtClean="0"/>
            <a:t>Y el ángel echó su hoz aguda en la tierra, y vendimió la viña de la tierra, y echó la uva en el grande lagar de la ira de Dios." </a:t>
          </a:r>
          <a:r>
            <a:rPr lang="es-CO" sz="2400" b="1" u="sng" dirty="0" smtClean="0"/>
            <a:t>(Apoc. 14: 12-19.)</a:t>
          </a:r>
          <a:endParaRPr lang="es-CO" sz="2400" dirty="0"/>
        </a:p>
      </dgm:t>
    </dgm:pt>
    <dgm:pt modelId="{30D69986-A0F7-4F2D-A4EB-1A6ABB495051}" type="parTrans" cxnId="{37B9377B-7A81-4DFC-9180-667EDC322BB7}">
      <dgm:prSet/>
      <dgm:spPr/>
      <dgm:t>
        <a:bodyPr/>
        <a:lstStyle/>
        <a:p>
          <a:endParaRPr lang="es-CO"/>
        </a:p>
      </dgm:t>
    </dgm:pt>
    <dgm:pt modelId="{533D8EF4-25A0-40C4-8C7B-0668FC44972D}" type="sibTrans" cxnId="{37B9377B-7A81-4DFC-9180-667EDC322BB7}">
      <dgm:prSet/>
      <dgm:spPr/>
      <dgm:t>
        <a:bodyPr/>
        <a:lstStyle/>
        <a:p>
          <a:endParaRPr lang="es-CO"/>
        </a:p>
      </dgm:t>
    </dgm:pt>
    <dgm:pt modelId="{B44F9640-3D3F-4B7E-846F-8CB580057C1C}" type="pres">
      <dgm:prSet presAssocID="{9304B47E-27FB-4271-97BA-4C0AB7D2DCCF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8457A20B-FF7A-4880-BFF3-6C417C58E8A4}" type="pres">
      <dgm:prSet presAssocID="{2F75DC0E-A828-497D-8971-9190CC2A86EB}" presName="circle1" presStyleLbl="node1" presStyleIdx="0" presStyleCnt="3"/>
      <dgm:spPr/>
    </dgm:pt>
    <dgm:pt modelId="{E8E644A6-8ADE-4FA6-AB21-5374F341B99A}" type="pres">
      <dgm:prSet presAssocID="{2F75DC0E-A828-497D-8971-9190CC2A86EB}" presName="space" presStyleCnt="0"/>
      <dgm:spPr/>
    </dgm:pt>
    <dgm:pt modelId="{17EF95FB-D684-43CE-97DF-E0909E009232}" type="pres">
      <dgm:prSet presAssocID="{2F75DC0E-A828-497D-8971-9190CC2A86EB}" presName="rect1" presStyleLbl="alignAcc1" presStyleIdx="0" presStyleCnt="3" custScaleY="112956"/>
      <dgm:spPr/>
      <dgm:t>
        <a:bodyPr/>
        <a:lstStyle/>
        <a:p>
          <a:endParaRPr lang="es-CO"/>
        </a:p>
      </dgm:t>
    </dgm:pt>
    <dgm:pt modelId="{3FAADFB9-E578-49D2-8689-696EA0597AF0}" type="pres">
      <dgm:prSet presAssocID="{A8222C6C-C4B6-4689-94A1-8F111D84F5E3}" presName="vertSpace2" presStyleLbl="node1" presStyleIdx="0" presStyleCnt="3"/>
      <dgm:spPr/>
    </dgm:pt>
    <dgm:pt modelId="{C26118E9-A70D-4921-9DEE-D9344A759119}" type="pres">
      <dgm:prSet presAssocID="{A8222C6C-C4B6-4689-94A1-8F111D84F5E3}" presName="circle2" presStyleLbl="node1" presStyleIdx="1" presStyleCnt="3"/>
      <dgm:spPr/>
    </dgm:pt>
    <dgm:pt modelId="{ACE2E34B-0D5B-487F-A267-D43E4A2E0A2C}" type="pres">
      <dgm:prSet presAssocID="{A8222C6C-C4B6-4689-94A1-8F111D84F5E3}" presName="rect2" presStyleLbl="alignAcc1" presStyleIdx="1" presStyleCnt="3"/>
      <dgm:spPr/>
      <dgm:t>
        <a:bodyPr/>
        <a:lstStyle/>
        <a:p>
          <a:endParaRPr lang="es-CO"/>
        </a:p>
      </dgm:t>
    </dgm:pt>
    <dgm:pt modelId="{DA244B68-1C64-4AAE-BAD9-FBA0B08984A3}" type="pres">
      <dgm:prSet presAssocID="{26BEC9FB-3986-4BF7-B49C-E78C3597E912}" presName="vertSpace3" presStyleLbl="node1" presStyleIdx="1" presStyleCnt="3"/>
      <dgm:spPr/>
    </dgm:pt>
    <dgm:pt modelId="{76E4B239-7FA0-4689-81D9-C8AC6215C6D8}" type="pres">
      <dgm:prSet presAssocID="{26BEC9FB-3986-4BF7-B49C-E78C3597E912}" presName="circle3" presStyleLbl="node1" presStyleIdx="2" presStyleCnt="3"/>
      <dgm:spPr/>
    </dgm:pt>
    <dgm:pt modelId="{7AB7C0E6-7CBA-4FBF-A0E0-413C00702270}" type="pres">
      <dgm:prSet presAssocID="{26BEC9FB-3986-4BF7-B49C-E78C3597E912}" presName="rect3" presStyleLbl="alignAcc1" presStyleIdx="2" presStyleCnt="3"/>
      <dgm:spPr/>
      <dgm:t>
        <a:bodyPr/>
        <a:lstStyle/>
        <a:p>
          <a:endParaRPr lang="es-CO"/>
        </a:p>
      </dgm:t>
    </dgm:pt>
    <dgm:pt modelId="{77B5335A-CA15-4B9C-BD0A-7AA9713F39E2}" type="pres">
      <dgm:prSet presAssocID="{2F75DC0E-A828-497D-8971-9190CC2A86EB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CEFC299-5AAD-4D6B-A94B-D219E0690F4E}" type="pres">
      <dgm:prSet presAssocID="{A8222C6C-C4B6-4689-94A1-8F111D84F5E3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AC86D981-B6BD-4B3B-ACD0-8E4855894645}" type="pres">
      <dgm:prSet presAssocID="{26BEC9FB-3986-4BF7-B49C-E78C3597E912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EFDEC9BE-1520-426A-B72C-366ACD30873A}" type="presOf" srcId="{2F75DC0E-A828-497D-8971-9190CC2A86EB}" destId="{77B5335A-CA15-4B9C-BD0A-7AA9713F39E2}" srcOrd="1" destOrd="0" presId="urn:microsoft.com/office/officeart/2005/8/layout/target3"/>
    <dgm:cxn modelId="{6C513A97-E815-4B5F-8CB4-B38B057B33B4}" type="presOf" srcId="{26BEC9FB-3986-4BF7-B49C-E78C3597E912}" destId="{AC86D981-B6BD-4B3B-ACD0-8E4855894645}" srcOrd="1" destOrd="0" presId="urn:microsoft.com/office/officeart/2005/8/layout/target3"/>
    <dgm:cxn modelId="{37B9377B-7A81-4DFC-9180-667EDC322BB7}" srcId="{9304B47E-27FB-4271-97BA-4C0AB7D2DCCF}" destId="{26BEC9FB-3986-4BF7-B49C-E78C3597E912}" srcOrd="2" destOrd="0" parTransId="{30D69986-A0F7-4F2D-A4EB-1A6ABB495051}" sibTransId="{533D8EF4-25A0-40C4-8C7B-0668FC44972D}"/>
    <dgm:cxn modelId="{32789998-8AE5-4D1F-9990-D427AB4B5B86}" type="presOf" srcId="{A8222C6C-C4B6-4689-94A1-8F111D84F5E3}" destId="{DCEFC299-5AAD-4D6B-A94B-D219E0690F4E}" srcOrd="1" destOrd="0" presId="urn:microsoft.com/office/officeart/2005/8/layout/target3"/>
    <dgm:cxn modelId="{A64FF365-56FD-4983-8AD9-4381AABCE6DF}" type="presOf" srcId="{2F75DC0E-A828-497D-8971-9190CC2A86EB}" destId="{17EF95FB-D684-43CE-97DF-E0909E009232}" srcOrd="0" destOrd="0" presId="urn:microsoft.com/office/officeart/2005/8/layout/target3"/>
    <dgm:cxn modelId="{921FDCD8-6A29-4C66-B327-97C3C1280BC1}" type="presOf" srcId="{26BEC9FB-3986-4BF7-B49C-E78C3597E912}" destId="{7AB7C0E6-7CBA-4FBF-A0E0-413C00702270}" srcOrd="0" destOrd="0" presId="urn:microsoft.com/office/officeart/2005/8/layout/target3"/>
    <dgm:cxn modelId="{E6043B50-90A1-48DB-8786-C8606265C9ED}" type="presOf" srcId="{A8222C6C-C4B6-4689-94A1-8F111D84F5E3}" destId="{ACE2E34B-0D5B-487F-A267-D43E4A2E0A2C}" srcOrd="0" destOrd="0" presId="urn:microsoft.com/office/officeart/2005/8/layout/target3"/>
    <dgm:cxn modelId="{D27A6F70-11A3-440F-AAB7-B07BA45FCBB1}" srcId="{9304B47E-27FB-4271-97BA-4C0AB7D2DCCF}" destId="{2F75DC0E-A828-497D-8971-9190CC2A86EB}" srcOrd="0" destOrd="0" parTransId="{5A492F9C-4B5A-4C2E-9437-A8241FAE1394}" sibTransId="{58C20456-5661-4ACD-984D-7027E169E89E}"/>
    <dgm:cxn modelId="{913E86B5-DFCF-46C7-8EF6-BD7F4D40E5F3}" srcId="{9304B47E-27FB-4271-97BA-4C0AB7D2DCCF}" destId="{A8222C6C-C4B6-4689-94A1-8F111D84F5E3}" srcOrd="1" destOrd="0" parTransId="{125633A1-3F3C-4FE5-ABD2-AC40EC403060}" sibTransId="{FDCDCDE8-799B-486F-9FE4-E58E6E6D42AC}"/>
    <dgm:cxn modelId="{739B7BC4-04AE-4F1D-9F40-71098D51906B}" type="presOf" srcId="{9304B47E-27FB-4271-97BA-4C0AB7D2DCCF}" destId="{B44F9640-3D3F-4B7E-846F-8CB580057C1C}" srcOrd="0" destOrd="0" presId="urn:microsoft.com/office/officeart/2005/8/layout/target3"/>
    <dgm:cxn modelId="{EAB24C35-0333-48EF-ADF3-4A95A5770219}" type="presParOf" srcId="{B44F9640-3D3F-4B7E-846F-8CB580057C1C}" destId="{8457A20B-FF7A-4880-BFF3-6C417C58E8A4}" srcOrd="0" destOrd="0" presId="urn:microsoft.com/office/officeart/2005/8/layout/target3"/>
    <dgm:cxn modelId="{A8602BCD-C5F2-4D01-AE5D-BA00BC9A99D9}" type="presParOf" srcId="{B44F9640-3D3F-4B7E-846F-8CB580057C1C}" destId="{E8E644A6-8ADE-4FA6-AB21-5374F341B99A}" srcOrd="1" destOrd="0" presId="urn:microsoft.com/office/officeart/2005/8/layout/target3"/>
    <dgm:cxn modelId="{02EAF378-DA35-4967-8A92-415E5035B0CE}" type="presParOf" srcId="{B44F9640-3D3F-4B7E-846F-8CB580057C1C}" destId="{17EF95FB-D684-43CE-97DF-E0909E009232}" srcOrd="2" destOrd="0" presId="urn:microsoft.com/office/officeart/2005/8/layout/target3"/>
    <dgm:cxn modelId="{6C03E412-8118-446B-A7C1-BE374B4F7C89}" type="presParOf" srcId="{B44F9640-3D3F-4B7E-846F-8CB580057C1C}" destId="{3FAADFB9-E578-49D2-8689-696EA0597AF0}" srcOrd="3" destOrd="0" presId="urn:microsoft.com/office/officeart/2005/8/layout/target3"/>
    <dgm:cxn modelId="{2492808B-C83D-47F9-9E4B-A77865ABC32E}" type="presParOf" srcId="{B44F9640-3D3F-4B7E-846F-8CB580057C1C}" destId="{C26118E9-A70D-4921-9DEE-D9344A759119}" srcOrd="4" destOrd="0" presId="urn:microsoft.com/office/officeart/2005/8/layout/target3"/>
    <dgm:cxn modelId="{30BEA366-52E2-4063-8EB6-AF156AE9414E}" type="presParOf" srcId="{B44F9640-3D3F-4B7E-846F-8CB580057C1C}" destId="{ACE2E34B-0D5B-487F-A267-D43E4A2E0A2C}" srcOrd="5" destOrd="0" presId="urn:microsoft.com/office/officeart/2005/8/layout/target3"/>
    <dgm:cxn modelId="{8329C0F0-5416-4C21-992E-6721D50D0DB8}" type="presParOf" srcId="{B44F9640-3D3F-4B7E-846F-8CB580057C1C}" destId="{DA244B68-1C64-4AAE-BAD9-FBA0B08984A3}" srcOrd="6" destOrd="0" presId="urn:microsoft.com/office/officeart/2005/8/layout/target3"/>
    <dgm:cxn modelId="{84A36996-4837-419E-8008-092CB6C677BD}" type="presParOf" srcId="{B44F9640-3D3F-4B7E-846F-8CB580057C1C}" destId="{76E4B239-7FA0-4689-81D9-C8AC6215C6D8}" srcOrd="7" destOrd="0" presId="urn:microsoft.com/office/officeart/2005/8/layout/target3"/>
    <dgm:cxn modelId="{E65237AC-5764-4DE5-9AAA-6E5C483703CE}" type="presParOf" srcId="{B44F9640-3D3F-4B7E-846F-8CB580057C1C}" destId="{7AB7C0E6-7CBA-4FBF-A0E0-413C00702270}" srcOrd="8" destOrd="0" presId="urn:microsoft.com/office/officeart/2005/8/layout/target3"/>
    <dgm:cxn modelId="{E0E737EF-17FC-40C8-A96C-B3B6B694231C}" type="presParOf" srcId="{B44F9640-3D3F-4B7E-846F-8CB580057C1C}" destId="{77B5335A-CA15-4B9C-BD0A-7AA9713F39E2}" srcOrd="9" destOrd="0" presId="urn:microsoft.com/office/officeart/2005/8/layout/target3"/>
    <dgm:cxn modelId="{64DFE34A-BFE9-4164-84D5-0B1421B8FE8C}" type="presParOf" srcId="{B44F9640-3D3F-4B7E-846F-8CB580057C1C}" destId="{DCEFC299-5AAD-4D6B-A94B-D219E0690F4E}" srcOrd="10" destOrd="0" presId="urn:microsoft.com/office/officeart/2005/8/layout/target3"/>
    <dgm:cxn modelId="{6DFBD911-BEE5-4C0B-AF70-D522CC1F1BA0}" type="presParOf" srcId="{B44F9640-3D3F-4B7E-846F-8CB580057C1C}" destId="{AC86D981-B6BD-4B3B-ACD0-8E485589464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5210A5-FCF0-4C65-A49D-27DAFAD6D59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2C1163A0-84D8-46D1-B618-77645A01DCEF}">
      <dgm:prSet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pPr rtl="0"/>
          <a:r>
            <a:rPr lang="es-CO" sz="1800" b="1" u="sng" dirty="0" smtClean="0"/>
            <a:t>Déseles la amonestación antes que sea demasiado tarde. </a:t>
          </a:r>
          <a:r>
            <a:rPr lang="es-CO" sz="1800" dirty="0" smtClean="0"/>
            <a:t>Debiéramos, sentir ahora la responsabilidad de trabajar con intenso fervor en impartir a otros las verdades que Dios ha dado para este tiempo. No podemos excedernos en nuestro fervor.</a:t>
          </a:r>
          <a:endParaRPr lang="es-CO" sz="1800" dirty="0"/>
        </a:p>
      </dgm:t>
    </dgm:pt>
    <dgm:pt modelId="{8C292797-255E-4519-A636-50D43FE8447C}" type="parTrans" cxnId="{03EB5FFA-A4BB-4DF0-B409-62CEE78797D5}">
      <dgm:prSet/>
      <dgm:spPr/>
      <dgm:t>
        <a:bodyPr/>
        <a:lstStyle/>
        <a:p>
          <a:endParaRPr lang="es-CO"/>
        </a:p>
      </dgm:t>
    </dgm:pt>
    <dgm:pt modelId="{89391EDB-99FD-4114-956C-057BB18A2147}" type="sibTrans" cxnId="{03EB5FFA-A4BB-4DF0-B409-62CEE78797D5}">
      <dgm:prSet/>
      <dgm:spPr/>
      <dgm:t>
        <a:bodyPr/>
        <a:lstStyle/>
        <a:p>
          <a:endParaRPr lang="es-CO"/>
        </a:p>
      </dgm:t>
    </dgm:pt>
    <dgm:pt modelId="{E823EC10-562A-49E8-9E75-5B94E1989A2C}">
      <dgm:prSet custT="1"/>
      <dgm:spPr/>
      <dgm:t>
        <a:bodyPr/>
        <a:lstStyle/>
        <a:p>
          <a:pPr rtl="0"/>
          <a:r>
            <a:rPr lang="es-CO" sz="2800" dirty="0" smtClean="0"/>
            <a:t>El corazón de Dios está conmovido. Las almas son muy preciosas a su vista.</a:t>
          </a:r>
          <a:endParaRPr lang="es-CO" sz="2800" dirty="0"/>
        </a:p>
      </dgm:t>
    </dgm:pt>
    <dgm:pt modelId="{9F7CE540-D529-42D0-A07A-0714CA6EF71F}" type="parTrans" cxnId="{15F41125-E07B-49D0-9B96-1B393E2EF28D}">
      <dgm:prSet/>
      <dgm:spPr/>
      <dgm:t>
        <a:bodyPr/>
        <a:lstStyle/>
        <a:p>
          <a:endParaRPr lang="es-CO"/>
        </a:p>
      </dgm:t>
    </dgm:pt>
    <dgm:pt modelId="{DD6C37AF-84FC-4642-829A-D37D7012C5FF}" type="sibTrans" cxnId="{15F41125-E07B-49D0-9B96-1B393E2EF28D}">
      <dgm:prSet/>
      <dgm:spPr/>
      <dgm:t>
        <a:bodyPr/>
        <a:lstStyle/>
        <a:p>
          <a:endParaRPr lang="es-CO"/>
        </a:p>
      </dgm:t>
    </dgm:pt>
    <dgm:pt modelId="{701E8C3F-AD27-4B82-AE43-FAA4EFF18AC5}">
      <dgm:prSet custT="1"/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pPr rtl="0"/>
          <a:r>
            <a:rPr lang="es-CO" sz="1800" dirty="0" smtClean="0"/>
            <a:t>Cristo lloró en agonía por este mundo; fue crucificado para él. Dios dio a su Hijo unigénito para salvar a los pecadores, y desea que amemos a otros como él nos amó. Desea ver a aquellos que tienen el conocimiento de la verdad impartir este conocimiento a sus semejantes</a:t>
          </a:r>
          <a:endParaRPr lang="es-CO" sz="1800" dirty="0"/>
        </a:p>
      </dgm:t>
    </dgm:pt>
    <dgm:pt modelId="{1E056040-7B26-46E2-BB2C-4748E13059A4}" type="parTrans" cxnId="{7E9C522A-75B7-461F-ADF1-BA435ED92986}">
      <dgm:prSet/>
      <dgm:spPr/>
      <dgm:t>
        <a:bodyPr/>
        <a:lstStyle/>
        <a:p>
          <a:endParaRPr lang="es-CO"/>
        </a:p>
      </dgm:t>
    </dgm:pt>
    <dgm:pt modelId="{A7D42E68-0FDC-4731-AC8A-B1F248C59E4D}" type="sibTrans" cxnId="{7E9C522A-75B7-461F-ADF1-BA435ED92986}">
      <dgm:prSet/>
      <dgm:spPr/>
      <dgm:t>
        <a:bodyPr/>
        <a:lstStyle/>
        <a:p>
          <a:endParaRPr lang="es-CO"/>
        </a:p>
      </dgm:t>
    </dgm:pt>
    <dgm:pt modelId="{F00DEA3E-C178-4751-BD24-C2567E8B6C8E}" type="pres">
      <dgm:prSet presAssocID="{9D5210A5-FCF0-4C65-A49D-27DAFAD6D59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B0B7C1B4-31FC-4893-A3F1-A36095C4BF58}" type="pres">
      <dgm:prSet presAssocID="{2C1163A0-84D8-46D1-B618-77645A01DCEF}" presName="circle1" presStyleLbl="node1" presStyleIdx="0" presStyleCnt="3"/>
      <dgm:spPr/>
    </dgm:pt>
    <dgm:pt modelId="{ADB5F251-9E67-4E0B-A00A-6924088E0D36}" type="pres">
      <dgm:prSet presAssocID="{2C1163A0-84D8-46D1-B618-77645A01DCEF}" presName="space" presStyleCnt="0"/>
      <dgm:spPr/>
    </dgm:pt>
    <dgm:pt modelId="{E6D4A78D-0445-409A-8950-D1AD0ED04C2B}" type="pres">
      <dgm:prSet presAssocID="{2C1163A0-84D8-46D1-B618-77645A01DCEF}" presName="rect1" presStyleLbl="alignAcc1" presStyleIdx="0" presStyleCnt="3"/>
      <dgm:spPr/>
      <dgm:t>
        <a:bodyPr/>
        <a:lstStyle/>
        <a:p>
          <a:endParaRPr lang="es-CO"/>
        </a:p>
      </dgm:t>
    </dgm:pt>
    <dgm:pt modelId="{5FF78263-F32D-4831-9704-55D283B4E940}" type="pres">
      <dgm:prSet presAssocID="{E823EC10-562A-49E8-9E75-5B94E1989A2C}" presName="vertSpace2" presStyleLbl="node1" presStyleIdx="0" presStyleCnt="3"/>
      <dgm:spPr/>
    </dgm:pt>
    <dgm:pt modelId="{7E1905EB-844A-4462-B8F5-B2C2B3353663}" type="pres">
      <dgm:prSet presAssocID="{E823EC10-562A-49E8-9E75-5B94E1989A2C}" presName="circle2" presStyleLbl="node1" presStyleIdx="1" presStyleCnt="3"/>
      <dgm:spPr/>
    </dgm:pt>
    <dgm:pt modelId="{FB43C1EA-6875-4131-9D30-309DD0407B08}" type="pres">
      <dgm:prSet presAssocID="{E823EC10-562A-49E8-9E75-5B94E1989A2C}" presName="rect2" presStyleLbl="alignAcc1" presStyleIdx="1" presStyleCnt="3"/>
      <dgm:spPr/>
      <dgm:t>
        <a:bodyPr/>
        <a:lstStyle/>
        <a:p>
          <a:endParaRPr lang="es-CO"/>
        </a:p>
      </dgm:t>
    </dgm:pt>
    <dgm:pt modelId="{59650DA1-A553-460B-A1F0-ADF7F6873105}" type="pres">
      <dgm:prSet presAssocID="{701E8C3F-AD27-4B82-AE43-FAA4EFF18AC5}" presName="vertSpace3" presStyleLbl="node1" presStyleIdx="1" presStyleCnt="3"/>
      <dgm:spPr/>
    </dgm:pt>
    <dgm:pt modelId="{2D9A36EF-FAB0-499F-8203-D0655480BBA7}" type="pres">
      <dgm:prSet presAssocID="{701E8C3F-AD27-4B82-AE43-FAA4EFF18AC5}" presName="circle3" presStyleLbl="node1" presStyleIdx="2" presStyleCnt="3"/>
      <dgm:spPr/>
    </dgm:pt>
    <dgm:pt modelId="{96507182-025B-4002-B949-7E3B751E0B01}" type="pres">
      <dgm:prSet presAssocID="{701E8C3F-AD27-4B82-AE43-FAA4EFF18AC5}" presName="rect3" presStyleLbl="alignAcc1" presStyleIdx="2" presStyleCnt="3"/>
      <dgm:spPr/>
      <dgm:t>
        <a:bodyPr/>
        <a:lstStyle/>
        <a:p>
          <a:endParaRPr lang="es-CO"/>
        </a:p>
      </dgm:t>
    </dgm:pt>
    <dgm:pt modelId="{FC02CA00-68B2-42EF-8DF4-FC18BE87904E}" type="pres">
      <dgm:prSet presAssocID="{2C1163A0-84D8-46D1-B618-77645A01DCEF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A48659F2-2A47-4E53-B60C-0053EAA4D256}" type="pres">
      <dgm:prSet presAssocID="{E823EC10-562A-49E8-9E75-5B94E1989A2C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5962343-AA54-4684-8C75-E9ED31AF3AF5}" type="pres">
      <dgm:prSet presAssocID="{701E8C3F-AD27-4B82-AE43-FAA4EFF18AC5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C6CA20C9-2501-43FF-9AEB-503C8E2124C2}" type="presOf" srcId="{701E8C3F-AD27-4B82-AE43-FAA4EFF18AC5}" destId="{C5962343-AA54-4684-8C75-E9ED31AF3AF5}" srcOrd="1" destOrd="0" presId="urn:microsoft.com/office/officeart/2005/8/layout/target3"/>
    <dgm:cxn modelId="{200749A7-79FD-47B8-A753-00B487EC7836}" type="presOf" srcId="{2C1163A0-84D8-46D1-B618-77645A01DCEF}" destId="{E6D4A78D-0445-409A-8950-D1AD0ED04C2B}" srcOrd="0" destOrd="0" presId="urn:microsoft.com/office/officeart/2005/8/layout/target3"/>
    <dgm:cxn modelId="{7E9C522A-75B7-461F-ADF1-BA435ED92986}" srcId="{9D5210A5-FCF0-4C65-A49D-27DAFAD6D59E}" destId="{701E8C3F-AD27-4B82-AE43-FAA4EFF18AC5}" srcOrd="2" destOrd="0" parTransId="{1E056040-7B26-46E2-BB2C-4748E13059A4}" sibTransId="{A7D42E68-0FDC-4731-AC8A-B1F248C59E4D}"/>
    <dgm:cxn modelId="{88908B71-8C6C-4A75-BB66-B11B6A9349BF}" type="presOf" srcId="{9D5210A5-FCF0-4C65-A49D-27DAFAD6D59E}" destId="{F00DEA3E-C178-4751-BD24-C2567E8B6C8E}" srcOrd="0" destOrd="0" presId="urn:microsoft.com/office/officeart/2005/8/layout/target3"/>
    <dgm:cxn modelId="{F9A70EA0-12D6-49AF-958C-B99C4098CD13}" type="presOf" srcId="{E823EC10-562A-49E8-9E75-5B94E1989A2C}" destId="{A48659F2-2A47-4E53-B60C-0053EAA4D256}" srcOrd="1" destOrd="0" presId="urn:microsoft.com/office/officeart/2005/8/layout/target3"/>
    <dgm:cxn modelId="{B716E739-6ED0-48D8-861B-A4EFA5533DF9}" type="presOf" srcId="{701E8C3F-AD27-4B82-AE43-FAA4EFF18AC5}" destId="{96507182-025B-4002-B949-7E3B751E0B01}" srcOrd="0" destOrd="0" presId="urn:microsoft.com/office/officeart/2005/8/layout/target3"/>
    <dgm:cxn modelId="{CE06A0A7-6176-4D16-B58E-895ECA8FFBB4}" type="presOf" srcId="{2C1163A0-84D8-46D1-B618-77645A01DCEF}" destId="{FC02CA00-68B2-42EF-8DF4-FC18BE87904E}" srcOrd="1" destOrd="0" presId="urn:microsoft.com/office/officeart/2005/8/layout/target3"/>
    <dgm:cxn modelId="{03EB5FFA-A4BB-4DF0-B409-62CEE78797D5}" srcId="{9D5210A5-FCF0-4C65-A49D-27DAFAD6D59E}" destId="{2C1163A0-84D8-46D1-B618-77645A01DCEF}" srcOrd="0" destOrd="0" parTransId="{8C292797-255E-4519-A636-50D43FE8447C}" sibTransId="{89391EDB-99FD-4114-956C-057BB18A2147}"/>
    <dgm:cxn modelId="{15F41125-E07B-49D0-9B96-1B393E2EF28D}" srcId="{9D5210A5-FCF0-4C65-A49D-27DAFAD6D59E}" destId="{E823EC10-562A-49E8-9E75-5B94E1989A2C}" srcOrd="1" destOrd="0" parTransId="{9F7CE540-D529-42D0-A07A-0714CA6EF71F}" sibTransId="{DD6C37AF-84FC-4642-829A-D37D7012C5FF}"/>
    <dgm:cxn modelId="{C28B575D-AEBC-4430-8D92-9EF640BEB045}" type="presOf" srcId="{E823EC10-562A-49E8-9E75-5B94E1989A2C}" destId="{FB43C1EA-6875-4131-9D30-309DD0407B08}" srcOrd="0" destOrd="0" presId="urn:microsoft.com/office/officeart/2005/8/layout/target3"/>
    <dgm:cxn modelId="{408103AD-4FCA-4386-97E1-40A9EFEFCEC3}" type="presParOf" srcId="{F00DEA3E-C178-4751-BD24-C2567E8B6C8E}" destId="{B0B7C1B4-31FC-4893-A3F1-A36095C4BF58}" srcOrd="0" destOrd="0" presId="urn:microsoft.com/office/officeart/2005/8/layout/target3"/>
    <dgm:cxn modelId="{95A37542-5AAB-4451-AF82-A57BF01A53DC}" type="presParOf" srcId="{F00DEA3E-C178-4751-BD24-C2567E8B6C8E}" destId="{ADB5F251-9E67-4E0B-A00A-6924088E0D36}" srcOrd="1" destOrd="0" presId="urn:microsoft.com/office/officeart/2005/8/layout/target3"/>
    <dgm:cxn modelId="{27F6781D-A18C-4779-956E-8EA6287AD971}" type="presParOf" srcId="{F00DEA3E-C178-4751-BD24-C2567E8B6C8E}" destId="{E6D4A78D-0445-409A-8950-D1AD0ED04C2B}" srcOrd="2" destOrd="0" presId="urn:microsoft.com/office/officeart/2005/8/layout/target3"/>
    <dgm:cxn modelId="{C12BD69E-E473-4E74-8107-3B476684A91A}" type="presParOf" srcId="{F00DEA3E-C178-4751-BD24-C2567E8B6C8E}" destId="{5FF78263-F32D-4831-9704-55D283B4E940}" srcOrd="3" destOrd="0" presId="urn:microsoft.com/office/officeart/2005/8/layout/target3"/>
    <dgm:cxn modelId="{01DE8F54-8683-4DD3-8879-175EC2D7356E}" type="presParOf" srcId="{F00DEA3E-C178-4751-BD24-C2567E8B6C8E}" destId="{7E1905EB-844A-4462-B8F5-B2C2B3353663}" srcOrd="4" destOrd="0" presId="urn:microsoft.com/office/officeart/2005/8/layout/target3"/>
    <dgm:cxn modelId="{F8C2338F-DD1A-4D50-AD37-AD7598F1D756}" type="presParOf" srcId="{F00DEA3E-C178-4751-BD24-C2567E8B6C8E}" destId="{FB43C1EA-6875-4131-9D30-309DD0407B08}" srcOrd="5" destOrd="0" presId="urn:microsoft.com/office/officeart/2005/8/layout/target3"/>
    <dgm:cxn modelId="{BBDB446F-6F6B-413C-8142-5E898AD5F760}" type="presParOf" srcId="{F00DEA3E-C178-4751-BD24-C2567E8B6C8E}" destId="{59650DA1-A553-460B-A1F0-ADF7F6873105}" srcOrd="6" destOrd="0" presId="urn:microsoft.com/office/officeart/2005/8/layout/target3"/>
    <dgm:cxn modelId="{CDC67D65-D456-496C-B77D-AF813BF3CEE8}" type="presParOf" srcId="{F00DEA3E-C178-4751-BD24-C2567E8B6C8E}" destId="{2D9A36EF-FAB0-499F-8203-D0655480BBA7}" srcOrd="7" destOrd="0" presId="urn:microsoft.com/office/officeart/2005/8/layout/target3"/>
    <dgm:cxn modelId="{717A1C09-B2CE-4BFC-971C-8C2949645C30}" type="presParOf" srcId="{F00DEA3E-C178-4751-BD24-C2567E8B6C8E}" destId="{96507182-025B-4002-B949-7E3B751E0B01}" srcOrd="8" destOrd="0" presId="urn:microsoft.com/office/officeart/2005/8/layout/target3"/>
    <dgm:cxn modelId="{49E0B7DD-54C6-4DDA-9CDD-D5EA3F651ACB}" type="presParOf" srcId="{F00DEA3E-C178-4751-BD24-C2567E8B6C8E}" destId="{FC02CA00-68B2-42EF-8DF4-FC18BE87904E}" srcOrd="9" destOrd="0" presId="urn:microsoft.com/office/officeart/2005/8/layout/target3"/>
    <dgm:cxn modelId="{7116A10F-5AC6-4DF0-A121-5521C6D8571D}" type="presParOf" srcId="{F00DEA3E-C178-4751-BD24-C2567E8B6C8E}" destId="{A48659F2-2A47-4E53-B60C-0053EAA4D256}" srcOrd="10" destOrd="0" presId="urn:microsoft.com/office/officeart/2005/8/layout/target3"/>
    <dgm:cxn modelId="{B84C1C5F-5322-43EC-A0FE-85AFE781425A}" type="presParOf" srcId="{F00DEA3E-C178-4751-BD24-C2567E8B6C8E}" destId="{C5962343-AA54-4684-8C75-E9ED31AF3AF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69FA83-3D22-4630-AFC9-0BAC16884B9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A07C2288-5919-4A6F-884A-D39C68E468D1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pPr rtl="0"/>
          <a:r>
            <a:rPr lang="es-CO" sz="2400" b="1" dirty="0" smtClean="0"/>
            <a:t>Antes que sea demasiado tarde.</a:t>
          </a:r>
          <a:endParaRPr lang="es-CO" sz="3200" b="1" dirty="0"/>
        </a:p>
      </dgm:t>
    </dgm:pt>
    <dgm:pt modelId="{77083B8D-6705-401E-BBCB-FAEE0DA40A02}" type="parTrans" cxnId="{49FF4C86-26DB-486D-90BC-6183A4F0EC0C}">
      <dgm:prSet/>
      <dgm:spPr/>
      <dgm:t>
        <a:bodyPr/>
        <a:lstStyle/>
        <a:p>
          <a:endParaRPr lang="es-CO"/>
        </a:p>
      </dgm:t>
    </dgm:pt>
    <dgm:pt modelId="{3257D7E8-1313-4D64-80A1-28D58FC09B5B}" type="sibTrans" cxnId="{49FF4C86-26DB-486D-90BC-6183A4F0EC0C}">
      <dgm:prSet/>
      <dgm:spPr/>
      <dgm:t>
        <a:bodyPr/>
        <a:lstStyle/>
        <a:p>
          <a:endParaRPr lang="es-CO"/>
        </a:p>
      </dgm:t>
    </dgm:pt>
    <dgm:pt modelId="{3463C2ED-55B1-4A9D-82F3-85A34EAE50CF}">
      <dgm:prSet custT="1"/>
      <dgm:spPr>
        <a:solidFill>
          <a:schemeClr val="accent5">
            <a:lumMod val="75000"/>
            <a:alpha val="90000"/>
          </a:schemeClr>
        </a:solidFill>
      </dgm:spPr>
      <dgm:t>
        <a:bodyPr/>
        <a:lstStyle/>
        <a:p>
          <a:pPr rtl="0"/>
          <a:r>
            <a:rPr lang="es-CO" sz="2400" b="1" dirty="0" smtClean="0"/>
            <a:t>Ahora es el momento de dar la última amonestación. </a:t>
          </a:r>
          <a:endParaRPr lang="es-CO" sz="2400" b="1" dirty="0"/>
        </a:p>
      </dgm:t>
    </dgm:pt>
    <dgm:pt modelId="{84F796DA-8040-4FA1-A093-D533DD987F54}" type="parTrans" cxnId="{231BFB98-40A6-42D3-A9D6-DF77F287E390}">
      <dgm:prSet/>
      <dgm:spPr/>
      <dgm:t>
        <a:bodyPr/>
        <a:lstStyle/>
        <a:p>
          <a:endParaRPr lang="es-CO"/>
        </a:p>
      </dgm:t>
    </dgm:pt>
    <dgm:pt modelId="{2FBB2394-CBAE-4D30-AC5D-4D0AC9AC9A8C}" type="sibTrans" cxnId="{231BFB98-40A6-42D3-A9D6-DF77F287E390}">
      <dgm:prSet/>
      <dgm:spPr/>
      <dgm:t>
        <a:bodyPr/>
        <a:lstStyle/>
        <a:p>
          <a:endParaRPr lang="es-CO"/>
        </a:p>
      </dgm:t>
    </dgm:pt>
    <dgm:pt modelId="{D29E3558-11C8-4940-BE31-60C789DF233D}">
      <dgm:prSet custT="1"/>
      <dgm:spPr>
        <a:solidFill>
          <a:srgbClr val="002060">
            <a:alpha val="90000"/>
          </a:srgbClr>
        </a:solidFill>
      </dgm:spPr>
      <dgm:t>
        <a:bodyPr/>
        <a:lstStyle/>
        <a:p>
          <a:pPr rtl="0"/>
          <a:r>
            <a:rPr lang="es-CO" sz="2000" dirty="0" smtClean="0">
              <a:solidFill>
                <a:schemeClr val="bg1"/>
              </a:solidFill>
            </a:rPr>
            <a:t>Hay un poder especial en la presentación de la verdad en el tiempo actual; pero ¿cuánto tiempo durará? Tan sólo un poquito.</a:t>
          </a:r>
          <a:endParaRPr lang="es-CO" sz="2000" dirty="0">
            <a:solidFill>
              <a:schemeClr val="bg1"/>
            </a:solidFill>
          </a:endParaRPr>
        </a:p>
      </dgm:t>
    </dgm:pt>
    <dgm:pt modelId="{9C5FB882-EF8E-4087-8E08-0B8894DF71BF}" type="parTrans" cxnId="{4004722C-0502-4775-9109-2683CABBE182}">
      <dgm:prSet/>
      <dgm:spPr/>
      <dgm:t>
        <a:bodyPr/>
        <a:lstStyle/>
        <a:p>
          <a:endParaRPr lang="es-CO"/>
        </a:p>
      </dgm:t>
    </dgm:pt>
    <dgm:pt modelId="{4BF299AE-2391-4C7B-BEC5-80A557B92391}" type="sibTrans" cxnId="{4004722C-0502-4775-9109-2683CABBE182}">
      <dgm:prSet/>
      <dgm:spPr/>
      <dgm:t>
        <a:bodyPr/>
        <a:lstStyle/>
        <a:p>
          <a:endParaRPr lang="es-CO"/>
        </a:p>
      </dgm:t>
    </dgm:pt>
    <dgm:pt modelId="{D3247F59-1A75-4724-9E74-E69707E118D4}">
      <dgm:prSet custT="1"/>
      <dgm:spPr>
        <a:solidFill>
          <a:srgbClr val="C00000">
            <a:alpha val="90000"/>
          </a:srgbClr>
        </a:solidFill>
      </dgm:spPr>
      <dgm:t>
        <a:bodyPr/>
        <a:lstStyle/>
        <a:p>
          <a:pPr rtl="0"/>
          <a:r>
            <a:rPr lang="es-CO" sz="2000" b="1" dirty="0" smtClean="0">
              <a:solidFill>
                <a:schemeClr val="bg1"/>
              </a:solidFill>
            </a:rPr>
            <a:t>Si alguna vez hubo una crisis es ahora. Todos están decidiendo ahora su destino eterno. Es necesario despertar a los hombres para que comprendan la solemnidad del tiempo, la proximidad del día en que terminará el tiempo de prueba de los hombres. </a:t>
          </a:r>
          <a:endParaRPr lang="es-CO" sz="2000" b="1" dirty="0">
            <a:solidFill>
              <a:schemeClr val="bg1"/>
            </a:solidFill>
          </a:endParaRPr>
        </a:p>
      </dgm:t>
    </dgm:pt>
    <dgm:pt modelId="{2D059DAB-598E-4F4D-AA80-684BBA0C2FAC}" type="parTrans" cxnId="{4008F851-02A8-40BC-89E2-E4CFECE56DA6}">
      <dgm:prSet/>
      <dgm:spPr/>
      <dgm:t>
        <a:bodyPr/>
        <a:lstStyle/>
        <a:p>
          <a:endParaRPr lang="es-CO"/>
        </a:p>
      </dgm:t>
    </dgm:pt>
    <dgm:pt modelId="{E3A18AAA-9E5B-470F-8E44-632C8C663986}" type="sibTrans" cxnId="{4008F851-02A8-40BC-89E2-E4CFECE56DA6}">
      <dgm:prSet/>
      <dgm:spPr/>
      <dgm:t>
        <a:bodyPr/>
        <a:lstStyle/>
        <a:p>
          <a:endParaRPr lang="es-CO"/>
        </a:p>
      </dgm:t>
    </dgm:pt>
    <dgm:pt modelId="{46CE31D8-FB1C-489F-8087-E9BC188BA8AB}">
      <dgm:prSet custT="1"/>
      <dgm:spPr>
        <a:solidFill>
          <a:srgbClr val="7030A0">
            <a:alpha val="90000"/>
          </a:srgbClr>
        </a:solidFill>
      </dgm:spPr>
      <dgm:t>
        <a:bodyPr/>
        <a:lstStyle/>
        <a:p>
          <a:pPr rtl="0"/>
          <a:r>
            <a:rPr lang="es-CO" sz="2000" b="1" dirty="0" smtClean="0">
              <a:solidFill>
                <a:schemeClr val="bg1"/>
              </a:solidFill>
            </a:rPr>
            <a:t>Deben hacerse esfuerzos definidos para presentar a la gente y en forma descollante el mensaje para este tiempo. El tercer ángel ha de ir con gran poder. Nadie ignore esta obra, ni la trate como si tuviera poca importancia.</a:t>
          </a:r>
          <a:endParaRPr lang="es-CO" sz="2000" b="1" dirty="0">
            <a:solidFill>
              <a:schemeClr val="bg1"/>
            </a:solidFill>
          </a:endParaRPr>
        </a:p>
      </dgm:t>
    </dgm:pt>
    <dgm:pt modelId="{A19C6963-9E2F-4A92-9231-ECD887731171}" type="parTrans" cxnId="{DCFEAB1E-44BF-4557-8B5F-FCC3FCC2F560}">
      <dgm:prSet/>
      <dgm:spPr/>
      <dgm:t>
        <a:bodyPr/>
        <a:lstStyle/>
        <a:p>
          <a:endParaRPr lang="es-CO"/>
        </a:p>
      </dgm:t>
    </dgm:pt>
    <dgm:pt modelId="{F8C847CC-7037-4FD6-86E4-A07FA614261F}" type="sibTrans" cxnId="{DCFEAB1E-44BF-4557-8B5F-FCC3FCC2F560}">
      <dgm:prSet/>
      <dgm:spPr/>
      <dgm:t>
        <a:bodyPr/>
        <a:lstStyle/>
        <a:p>
          <a:endParaRPr lang="es-CO"/>
        </a:p>
      </dgm:t>
    </dgm:pt>
    <dgm:pt modelId="{104A7382-2E29-475F-BB10-8C2B6A271D5A}" type="pres">
      <dgm:prSet presAssocID="{FC69FA83-3D22-4630-AFC9-0BAC16884B9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664D4F4A-9F07-4F09-9F4B-9A89EC6DFB82}" type="pres">
      <dgm:prSet presAssocID="{FC69FA83-3D22-4630-AFC9-0BAC16884B9D}" presName="pyramid" presStyleLbl="node1" presStyleIdx="0" presStyleCnt="1"/>
      <dgm:spPr/>
    </dgm:pt>
    <dgm:pt modelId="{896C71BC-44E3-44D2-A4F4-BCF75B42717C}" type="pres">
      <dgm:prSet presAssocID="{FC69FA83-3D22-4630-AFC9-0BAC16884B9D}" presName="theList" presStyleCnt="0"/>
      <dgm:spPr/>
    </dgm:pt>
    <dgm:pt modelId="{888EE38A-8B23-4D3C-A2DF-582DFA7F62B2}" type="pres">
      <dgm:prSet presAssocID="{A07C2288-5919-4A6F-884A-D39C68E468D1}" presName="aNode" presStyleLbl="fgAcc1" presStyleIdx="0" presStyleCnt="5" custScaleX="123246" custLinFactY="2342" custLinFactNeighborX="-731" custLinFactNeighborY="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8D492A5E-EEE6-4E11-830C-62A5E7D789AB}" type="pres">
      <dgm:prSet presAssocID="{A07C2288-5919-4A6F-884A-D39C68E468D1}" presName="aSpace" presStyleCnt="0"/>
      <dgm:spPr/>
    </dgm:pt>
    <dgm:pt modelId="{3E222438-3D76-4C9A-A19B-E62902EE408F}" type="pres">
      <dgm:prSet presAssocID="{3463C2ED-55B1-4A9D-82F3-85A34EAE50CF}" presName="aNode" presStyleLbl="fgAcc1" presStyleIdx="1" presStyleCnt="5" custScaleX="180743" custLinFactY="22076" custLinFactNeighborX="910" custLinFactNeighborY="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81F16DC5-6E92-44EB-9F99-ABC2959A5906}" type="pres">
      <dgm:prSet presAssocID="{3463C2ED-55B1-4A9D-82F3-85A34EAE50CF}" presName="aSpace" presStyleCnt="0"/>
      <dgm:spPr/>
    </dgm:pt>
    <dgm:pt modelId="{FC42F315-68E1-4D52-BCFF-B564D0B75B37}" type="pres">
      <dgm:prSet presAssocID="{D29E3558-11C8-4940-BE31-60C789DF233D}" presName="aNode" presStyleLbl="fgAcc1" presStyleIdx="2" presStyleCnt="5" custScaleX="218557" custScaleY="177653" custLinFactY="27117" custLinFactNeighborX="2391" custLinFactNeighborY="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228C8156-E836-4E73-9EA0-2DABDA388ECB}" type="pres">
      <dgm:prSet presAssocID="{D29E3558-11C8-4940-BE31-60C789DF233D}" presName="aSpace" presStyleCnt="0"/>
      <dgm:spPr/>
    </dgm:pt>
    <dgm:pt modelId="{E2CC5513-0A3D-4C37-A627-BF0F4E7BD437}" type="pres">
      <dgm:prSet presAssocID="{D3247F59-1A75-4724-9E74-E69707E118D4}" presName="aNode" presStyleLbl="fgAcc1" presStyleIdx="3" presStyleCnt="5" custScaleX="221287" custScaleY="269534" custLinFactY="40758" custLinFactNeighborX="1820" custLinFactNeighborY="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23035A8-37BD-46F3-9E5C-75F6357F9710}" type="pres">
      <dgm:prSet presAssocID="{D3247F59-1A75-4724-9E74-E69707E118D4}" presName="aSpace" presStyleCnt="0"/>
      <dgm:spPr/>
    </dgm:pt>
    <dgm:pt modelId="{C66759E3-5955-4EBC-B286-B266B85D0AFC}" type="pres">
      <dgm:prSet presAssocID="{46CE31D8-FB1C-489F-8087-E9BC188BA8AB}" presName="aNode" presStyleLbl="fgAcc1" presStyleIdx="4" presStyleCnt="5" custScaleX="221287" custScaleY="222956" custLinFactY="56031" custLinFactNeighborX="-117" custLinFactNeighborY="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992547A-0EC7-4FE3-849B-E963E9329CDD}" type="pres">
      <dgm:prSet presAssocID="{46CE31D8-FB1C-489F-8087-E9BC188BA8AB}" presName="aSpace" presStyleCnt="0"/>
      <dgm:spPr/>
    </dgm:pt>
  </dgm:ptLst>
  <dgm:cxnLst>
    <dgm:cxn modelId="{9A7E1B8D-DB2C-49B0-9B5F-132F29C0DC95}" type="presOf" srcId="{D3247F59-1A75-4724-9E74-E69707E118D4}" destId="{E2CC5513-0A3D-4C37-A627-BF0F4E7BD437}" srcOrd="0" destOrd="0" presId="urn:microsoft.com/office/officeart/2005/8/layout/pyramid2"/>
    <dgm:cxn modelId="{CADAA42F-2CBC-4813-8A89-26AD3A385886}" type="presOf" srcId="{46CE31D8-FB1C-489F-8087-E9BC188BA8AB}" destId="{C66759E3-5955-4EBC-B286-B266B85D0AFC}" srcOrd="0" destOrd="0" presId="urn:microsoft.com/office/officeart/2005/8/layout/pyramid2"/>
    <dgm:cxn modelId="{4008F851-02A8-40BC-89E2-E4CFECE56DA6}" srcId="{FC69FA83-3D22-4630-AFC9-0BAC16884B9D}" destId="{D3247F59-1A75-4724-9E74-E69707E118D4}" srcOrd="3" destOrd="0" parTransId="{2D059DAB-598E-4F4D-AA80-684BBA0C2FAC}" sibTransId="{E3A18AAA-9E5B-470F-8E44-632C8C663986}"/>
    <dgm:cxn modelId="{4004722C-0502-4775-9109-2683CABBE182}" srcId="{FC69FA83-3D22-4630-AFC9-0BAC16884B9D}" destId="{D29E3558-11C8-4940-BE31-60C789DF233D}" srcOrd="2" destOrd="0" parTransId="{9C5FB882-EF8E-4087-8E08-0B8894DF71BF}" sibTransId="{4BF299AE-2391-4C7B-BEC5-80A557B92391}"/>
    <dgm:cxn modelId="{DCFEAB1E-44BF-4557-8B5F-FCC3FCC2F560}" srcId="{FC69FA83-3D22-4630-AFC9-0BAC16884B9D}" destId="{46CE31D8-FB1C-489F-8087-E9BC188BA8AB}" srcOrd="4" destOrd="0" parTransId="{A19C6963-9E2F-4A92-9231-ECD887731171}" sibTransId="{F8C847CC-7037-4FD6-86E4-A07FA614261F}"/>
    <dgm:cxn modelId="{8DFFA49F-E939-4518-A892-F74C8FFE3BB5}" type="presOf" srcId="{FC69FA83-3D22-4630-AFC9-0BAC16884B9D}" destId="{104A7382-2E29-475F-BB10-8C2B6A271D5A}" srcOrd="0" destOrd="0" presId="urn:microsoft.com/office/officeart/2005/8/layout/pyramid2"/>
    <dgm:cxn modelId="{3BAF3148-3956-4642-A4A7-252B37972A58}" type="presOf" srcId="{A07C2288-5919-4A6F-884A-D39C68E468D1}" destId="{888EE38A-8B23-4D3C-A2DF-582DFA7F62B2}" srcOrd="0" destOrd="0" presId="urn:microsoft.com/office/officeart/2005/8/layout/pyramid2"/>
    <dgm:cxn modelId="{49FF4C86-26DB-486D-90BC-6183A4F0EC0C}" srcId="{FC69FA83-3D22-4630-AFC9-0BAC16884B9D}" destId="{A07C2288-5919-4A6F-884A-D39C68E468D1}" srcOrd="0" destOrd="0" parTransId="{77083B8D-6705-401E-BBCB-FAEE0DA40A02}" sibTransId="{3257D7E8-1313-4D64-80A1-28D58FC09B5B}"/>
    <dgm:cxn modelId="{A5137EEE-8885-42D2-BEA1-8E50A7BF7C72}" type="presOf" srcId="{3463C2ED-55B1-4A9D-82F3-85A34EAE50CF}" destId="{3E222438-3D76-4C9A-A19B-E62902EE408F}" srcOrd="0" destOrd="0" presId="urn:microsoft.com/office/officeart/2005/8/layout/pyramid2"/>
    <dgm:cxn modelId="{231BFB98-40A6-42D3-A9D6-DF77F287E390}" srcId="{FC69FA83-3D22-4630-AFC9-0BAC16884B9D}" destId="{3463C2ED-55B1-4A9D-82F3-85A34EAE50CF}" srcOrd="1" destOrd="0" parTransId="{84F796DA-8040-4FA1-A093-D533DD987F54}" sibTransId="{2FBB2394-CBAE-4D30-AC5D-4D0AC9AC9A8C}"/>
    <dgm:cxn modelId="{FED4D795-28DC-4731-809B-742E0C1E3BDA}" type="presOf" srcId="{D29E3558-11C8-4940-BE31-60C789DF233D}" destId="{FC42F315-68E1-4D52-BCFF-B564D0B75B37}" srcOrd="0" destOrd="0" presId="urn:microsoft.com/office/officeart/2005/8/layout/pyramid2"/>
    <dgm:cxn modelId="{40A9213B-D21C-40EB-BE5E-BA26C5A276E4}" type="presParOf" srcId="{104A7382-2E29-475F-BB10-8C2B6A271D5A}" destId="{664D4F4A-9F07-4F09-9F4B-9A89EC6DFB82}" srcOrd="0" destOrd="0" presId="urn:microsoft.com/office/officeart/2005/8/layout/pyramid2"/>
    <dgm:cxn modelId="{5D9CF21C-49E4-43C4-A713-8516DC8CCD63}" type="presParOf" srcId="{104A7382-2E29-475F-BB10-8C2B6A271D5A}" destId="{896C71BC-44E3-44D2-A4F4-BCF75B42717C}" srcOrd="1" destOrd="0" presId="urn:microsoft.com/office/officeart/2005/8/layout/pyramid2"/>
    <dgm:cxn modelId="{AAFC6C76-2FF9-4234-932F-DA00CBBD3C58}" type="presParOf" srcId="{896C71BC-44E3-44D2-A4F4-BCF75B42717C}" destId="{888EE38A-8B23-4D3C-A2DF-582DFA7F62B2}" srcOrd="0" destOrd="0" presId="urn:microsoft.com/office/officeart/2005/8/layout/pyramid2"/>
    <dgm:cxn modelId="{876FC858-35D8-446E-AA7A-E8DAB70FA769}" type="presParOf" srcId="{896C71BC-44E3-44D2-A4F4-BCF75B42717C}" destId="{8D492A5E-EEE6-4E11-830C-62A5E7D789AB}" srcOrd="1" destOrd="0" presId="urn:microsoft.com/office/officeart/2005/8/layout/pyramid2"/>
    <dgm:cxn modelId="{CD7A3267-01D8-4D40-9AEE-CCC8F77043C4}" type="presParOf" srcId="{896C71BC-44E3-44D2-A4F4-BCF75B42717C}" destId="{3E222438-3D76-4C9A-A19B-E62902EE408F}" srcOrd="2" destOrd="0" presId="urn:microsoft.com/office/officeart/2005/8/layout/pyramid2"/>
    <dgm:cxn modelId="{156BEC0A-231D-46E1-9ED3-F3420C6627AB}" type="presParOf" srcId="{896C71BC-44E3-44D2-A4F4-BCF75B42717C}" destId="{81F16DC5-6E92-44EB-9F99-ABC2959A5906}" srcOrd="3" destOrd="0" presId="urn:microsoft.com/office/officeart/2005/8/layout/pyramid2"/>
    <dgm:cxn modelId="{C9626664-238F-4AE8-AC99-53EB3CE8FE2C}" type="presParOf" srcId="{896C71BC-44E3-44D2-A4F4-BCF75B42717C}" destId="{FC42F315-68E1-4D52-BCFF-B564D0B75B37}" srcOrd="4" destOrd="0" presId="urn:microsoft.com/office/officeart/2005/8/layout/pyramid2"/>
    <dgm:cxn modelId="{BC64FC94-7198-4841-A3F6-63551F1F708D}" type="presParOf" srcId="{896C71BC-44E3-44D2-A4F4-BCF75B42717C}" destId="{228C8156-E836-4E73-9EA0-2DABDA388ECB}" srcOrd="5" destOrd="0" presId="urn:microsoft.com/office/officeart/2005/8/layout/pyramid2"/>
    <dgm:cxn modelId="{521822EC-DEC2-4006-938E-69CD7FC4D7BA}" type="presParOf" srcId="{896C71BC-44E3-44D2-A4F4-BCF75B42717C}" destId="{E2CC5513-0A3D-4C37-A627-BF0F4E7BD437}" srcOrd="6" destOrd="0" presId="urn:microsoft.com/office/officeart/2005/8/layout/pyramid2"/>
    <dgm:cxn modelId="{E03CF98D-1B53-4582-8E9A-16BD2E00689B}" type="presParOf" srcId="{896C71BC-44E3-44D2-A4F4-BCF75B42717C}" destId="{123035A8-37BD-46F3-9E5C-75F6357F9710}" srcOrd="7" destOrd="0" presId="urn:microsoft.com/office/officeart/2005/8/layout/pyramid2"/>
    <dgm:cxn modelId="{FB08EFEC-AEE6-4C16-B14C-9CA83ADE67B3}" type="presParOf" srcId="{896C71BC-44E3-44D2-A4F4-BCF75B42717C}" destId="{C66759E3-5955-4EBC-B286-B266B85D0AFC}" srcOrd="8" destOrd="0" presId="urn:microsoft.com/office/officeart/2005/8/layout/pyramid2"/>
    <dgm:cxn modelId="{1C66B111-014B-44BB-A2DB-7973C63B14FD}" type="presParOf" srcId="{896C71BC-44E3-44D2-A4F4-BCF75B42717C}" destId="{E992547A-0EC7-4FE3-849B-E963E9329CDD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7A20B-FF7A-4880-BFF3-6C417C58E8A4}">
      <dsp:nvSpPr>
        <dsp:cNvPr id="0" name=""/>
        <dsp:cNvSpPr/>
      </dsp:nvSpPr>
      <dsp:spPr>
        <a:xfrm>
          <a:off x="0" y="319861"/>
          <a:ext cx="4937760" cy="49377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EF95FB-D684-43CE-97DF-E0909E009232}">
      <dsp:nvSpPr>
        <dsp:cNvPr id="0" name=""/>
        <dsp:cNvSpPr/>
      </dsp:nvSpPr>
      <dsp:spPr>
        <a:xfrm>
          <a:off x="2468880" y="-6"/>
          <a:ext cx="5760719" cy="5577496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Y otro ángel salió del templo, clamando en alta voz al que estaba sentado sobre la nube: Mete tu hoz, y siega; porque la hora de segar te es venida, porque la mies de la tierra está madura. Y el que estaba sentado sobre la nube echó su hoz sobre la tierra, y la tierra fue segada. </a:t>
          </a:r>
          <a:endParaRPr lang="es-CO" sz="1800" kern="1200" dirty="0"/>
        </a:p>
      </dsp:txBody>
      <dsp:txXfrm>
        <a:off x="2468880" y="-6"/>
        <a:ext cx="5760719" cy="1673252"/>
      </dsp:txXfrm>
    </dsp:sp>
    <dsp:sp modelId="{C26118E9-A70D-4921-9DEE-D9344A759119}">
      <dsp:nvSpPr>
        <dsp:cNvPr id="0" name=""/>
        <dsp:cNvSpPr/>
      </dsp:nvSpPr>
      <dsp:spPr>
        <a:xfrm>
          <a:off x="864109" y="1801192"/>
          <a:ext cx="3209540" cy="32095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E2E34B-0D5B-487F-A267-D43E4A2E0A2C}">
      <dsp:nvSpPr>
        <dsp:cNvPr id="0" name=""/>
        <dsp:cNvSpPr/>
      </dsp:nvSpPr>
      <dsp:spPr>
        <a:xfrm>
          <a:off x="2468880" y="1801192"/>
          <a:ext cx="5760719" cy="32095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Y salió otro ángel del templo que está en el cielo, teniendo también una hoz aguda. Y otro ángel salió del altar, el cual tenía poder sobre el fuego, y clamó con gran voz al que tenía la hoz aguda, diciendo: Mete tu hoz aguda, y vendimia los racimos de la tierra; porque están maduras sus uvas.</a:t>
          </a:r>
          <a:endParaRPr lang="es-CO" sz="1800" kern="1200" dirty="0"/>
        </a:p>
      </dsp:txBody>
      <dsp:txXfrm>
        <a:off x="2468880" y="1801192"/>
        <a:ext cx="5760719" cy="1481326"/>
      </dsp:txXfrm>
    </dsp:sp>
    <dsp:sp modelId="{76E4B239-7FA0-4689-81D9-C8AC6215C6D8}">
      <dsp:nvSpPr>
        <dsp:cNvPr id="0" name=""/>
        <dsp:cNvSpPr/>
      </dsp:nvSpPr>
      <dsp:spPr>
        <a:xfrm>
          <a:off x="1728216" y="3282518"/>
          <a:ext cx="1481326" cy="148132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B7C0E6-7CBA-4FBF-A0E0-413C00702270}">
      <dsp:nvSpPr>
        <dsp:cNvPr id="0" name=""/>
        <dsp:cNvSpPr/>
      </dsp:nvSpPr>
      <dsp:spPr>
        <a:xfrm>
          <a:off x="2468880" y="3282518"/>
          <a:ext cx="5760719" cy="1481326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Y el ángel echó su hoz aguda en la tierra, y vendimió la viña de la tierra, y echó la uva en el grande lagar de la ira de Dios." </a:t>
          </a:r>
          <a:r>
            <a:rPr lang="es-CO" sz="2400" b="1" u="sng" kern="1200" dirty="0" smtClean="0"/>
            <a:t>(Apoc. 14: 12-19.)</a:t>
          </a:r>
          <a:endParaRPr lang="es-CO" sz="2400" kern="1200" dirty="0"/>
        </a:p>
      </dsp:txBody>
      <dsp:txXfrm>
        <a:off x="2468880" y="3282518"/>
        <a:ext cx="5760719" cy="14813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7C1B4-31FC-4893-A3F1-A36095C4BF58}">
      <dsp:nvSpPr>
        <dsp:cNvPr id="0" name=""/>
        <dsp:cNvSpPr/>
      </dsp:nvSpPr>
      <dsp:spPr>
        <a:xfrm>
          <a:off x="0" y="0"/>
          <a:ext cx="4154984" cy="41549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D4A78D-0445-409A-8950-D1AD0ED04C2B}">
      <dsp:nvSpPr>
        <dsp:cNvPr id="0" name=""/>
        <dsp:cNvSpPr/>
      </dsp:nvSpPr>
      <dsp:spPr>
        <a:xfrm>
          <a:off x="2077492" y="0"/>
          <a:ext cx="6347444" cy="4154984"/>
        </a:xfrm>
        <a:prstGeom prst="rect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b="1" u="sng" kern="1200" dirty="0" smtClean="0"/>
            <a:t>Déseles la amonestación antes que sea demasiado tarde. </a:t>
          </a:r>
          <a:r>
            <a:rPr lang="es-CO" sz="1800" kern="1200" dirty="0" smtClean="0"/>
            <a:t>Debiéramos, sentir ahora la responsabilidad de trabajar con intenso fervor en impartir a otros las verdades que Dios ha dado para este tiempo. No podemos excedernos en nuestro fervor.</a:t>
          </a:r>
          <a:endParaRPr lang="es-CO" sz="1800" kern="1200" dirty="0"/>
        </a:p>
      </dsp:txBody>
      <dsp:txXfrm>
        <a:off x="2077492" y="0"/>
        <a:ext cx="6347444" cy="1246497"/>
      </dsp:txXfrm>
    </dsp:sp>
    <dsp:sp modelId="{7E1905EB-844A-4462-B8F5-B2C2B3353663}">
      <dsp:nvSpPr>
        <dsp:cNvPr id="0" name=""/>
        <dsp:cNvSpPr/>
      </dsp:nvSpPr>
      <dsp:spPr>
        <a:xfrm>
          <a:off x="727123" y="1246497"/>
          <a:ext cx="2700736" cy="270073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43C1EA-6875-4131-9D30-309DD0407B08}">
      <dsp:nvSpPr>
        <dsp:cNvPr id="0" name=""/>
        <dsp:cNvSpPr/>
      </dsp:nvSpPr>
      <dsp:spPr>
        <a:xfrm>
          <a:off x="2077492" y="1246497"/>
          <a:ext cx="6347444" cy="270073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kern="1200" dirty="0" smtClean="0"/>
            <a:t>El corazón de Dios está conmovido. Las almas son muy preciosas a su vista.</a:t>
          </a:r>
          <a:endParaRPr lang="es-CO" sz="2800" kern="1200" dirty="0"/>
        </a:p>
      </dsp:txBody>
      <dsp:txXfrm>
        <a:off x="2077492" y="1246497"/>
        <a:ext cx="6347444" cy="1246493"/>
      </dsp:txXfrm>
    </dsp:sp>
    <dsp:sp modelId="{2D9A36EF-FAB0-499F-8203-D0655480BBA7}">
      <dsp:nvSpPr>
        <dsp:cNvPr id="0" name=""/>
        <dsp:cNvSpPr/>
      </dsp:nvSpPr>
      <dsp:spPr>
        <a:xfrm>
          <a:off x="1454245" y="2492991"/>
          <a:ext cx="1246493" cy="124649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507182-025B-4002-B949-7E3B751E0B01}">
      <dsp:nvSpPr>
        <dsp:cNvPr id="0" name=""/>
        <dsp:cNvSpPr/>
      </dsp:nvSpPr>
      <dsp:spPr>
        <a:xfrm>
          <a:off x="2077492" y="2492991"/>
          <a:ext cx="6347444" cy="1246493"/>
        </a:xfrm>
        <a:prstGeom prst="rect">
          <a:avLst/>
        </a:prstGeom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Cristo lloró en agonía por este mundo; fue crucificado para él. Dios dio a su Hijo unigénito para salvar a los pecadores, y desea que amemos a otros como él nos amó. Desea ver a aquellos que tienen el conocimiento de la verdad impartir este conocimiento a sus semejantes</a:t>
          </a:r>
          <a:endParaRPr lang="es-CO" sz="1800" kern="1200" dirty="0"/>
        </a:p>
      </dsp:txBody>
      <dsp:txXfrm>
        <a:off x="2077492" y="2492991"/>
        <a:ext cx="6347444" cy="12464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4D4F4A-9F07-4F09-9F4B-9A89EC6DFB82}">
      <dsp:nvSpPr>
        <dsp:cNvPr id="0" name=""/>
        <dsp:cNvSpPr/>
      </dsp:nvSpPr>
      <dsp:spPr>
        <a:xfrm>
          <a:off x="-302720" y="0"/>
          <a:ext cx="5721499" cy="572149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8EE38A-8B23-4D3C-A2DF-582DFA7F62B2}">
      <dsp:nvSpPr>
        <dsp:cNvPr id="0" name=""/>
        <dsp:cNvSpPr/>
      </dsp:nvSpPr>
      <dsp:spPr>
        <a:xfrm>
          <a:off x="2098587" y="648072"/>
          <a:ext cx="4583487" cy="490094"/>
        </a:xfrm>
        <a:prstGeom prst="round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/>
            <a:t>Antes que sea demasiado tarde.</a:t>
          </a:r>
          <a:endParaRPr lang="es-CO" sz="3200" b="1" kern="1200" dirty="0"/>
        </a:p>
      </dsp:txBody>
      <dsp:txXfrm>
        <a:off x="2122511" y="671996"/>
        <a:ext cx="4535639" cy="442246"/>
      </dsp:txXfrm>
    </dsp:sp>
    <dsp:sp modelId="{3E222438-3D76-4C9A-A19B-E62902EE408F}">
      <dsp:nvSpPr>
        <dsp:cNvPr id="0" name=""/>
        <dsp:cNvSpPr/>
      </dsp:nvSpPr>
      <dsp:spPr>
        <a:xfrm>
          <a:off x="1090466" y="1296144"/>
          <a:ext cx="6721785" cy="490094"/>
        </a:xfrm>
        <a:prstGeom prst="roundRect">
          <a:avLst/>
        </a:prstGeom>
        <a:solidFill>
          <a:schemeClr val="accent5">
            <a:lumMod val="7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/>
            <a:t>Ahora es el momento de dar la última amonestación. </a:t>
          </a:r>
          <a:endParaRPr lang="es-CO" sz="2400" b="1" kern="1200" dirty="0"/>
        </a:p>
      </dsp:txBody>
      <dsp:txXfrm>
        <a:off x="1114390" y="1320068"/>
        <a:ext cx="6673937" cy="442246"/>
      </dsp:txXfrm>
    </dsp:sp>
    <dsp:sp modelId="{FC42F315-68E1-4D52-BCFF-B564D0B75B37}">
      <dsp:nvSpPr>
        <dsp:cNvPr id="0" name=""/>
        <dsp:cNvSpPr/>
      </dsp:nvSpPr>
      <dsp:spPr>
        <a:xfrm>
          <a:off x="353477" y="1872206"/>
          <a:ext cx="8128078" cy="870668"/>
        </a:xfrm>
        <a:prstGeom prst="roundRect">
          <a:avLst/>
        </a:prstGeom>
        <a:solidFill>
          <a:srgbClr val="00206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>
              <a:solidFill>
                <a:schemeClr val="bg1"/>
              </a:solidFill>
            </a:rPr>
            <a:t>Hay un poder especial en la presentación de la verdad en el tiempo actual; pero ¿cuánto tiempo durará? Tan sólo un poquito.</a:t>
          </a:r>
          <a:endParaRPr lang="es-CO" sz="2000" kern="1200" dirty="0">
            <a:solidFill>
              <a:schemeClr val="bg1"/>
            </a:solidFill>
          </a:endParaRPr>
        </a:p>
      </dsp:txBody>
      <dsp:txXfrm>
        <a:off x="395980" y="1914709"/>
        <a:ext cx="8043072" cy="785662"/>
      </dsp:txXfrm>
    </dsp:sp>
    <dsp:sp modelId="{E2CC5513-0A3D-4C37-A627-BF0F4E7BD437}">
      <dsp:nvSpPr>
        <dsp:cNvPr id="0" name=""/>
        <dsp:cNvSpPr/>
      </dsp:nvSpPr>
      <dsp:spPr>
        <a:xfrm>
          <a:off x="302713" y="2870990"/>
          <a:ext cx="8229606" cy="1320972"/>
        </a:xfrm>
        <a:prstGeom prst="round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b="1" kern="1200" dirty="0" smtClean="0">
              <a:solidFill>
                <a:schemeClr val="bg1"/>
              </a:solidFill>
            </a:rPr>
            <a:t>Si alguna vez hubo una crisis es ahora. Todos están decidiendo ahora su destino eterno. Es necesario despertar a los hombres para que comprendan la solemnidad del tiempo, la proximidad del día en que terminará el tiempo de prueba de los hombres. </a:t>
          </a:r>
          <a:endParaRPr lang="es-CO" sz="2000" b="1" kern="1200" dirty="0">
            <a:solidFill>
              <a:schemeClr val="bg1"/>
            </a:solidFill>
          </a:endParaRPr>
        </a:p>
      </dsp:txBody>
      <dsp:txXfrm>
        <a:off x="367198" y="2935475"/>
        <a:ext cx="8100636" cy="1192002"/>
      </dsp:txXfrm>
    </dsp:sp>
    <dsp:sp modelId="{C66759E3-5955-4EBC-B286-B266B85D0AFC}">
      <dsp:nvSpPr>
        <dsp:cNvPr id="0" name=""/>
        <dsp:cNvSpPr/>
      </dsp:nvSpPr>
      <dsp:spPr>
        <a:xfrm>
          <a:off x="298362" y="4328076"/>
          <a:ext cx="8229606" cy="1092695"/>
        </a:xfrm>
        <a:prstGeom prst="roundRect">
          <a:avLst/>
        </a:prstGeom>
        <a:solidFill>
          <a:srgbClr val="7030A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b="1" kern="1200" dirty="0" smtClean="0">
              <a:solidFill>
                <a:schemeClr val="bg1"/>
              </a:solidFill>
            </a:rPr>
            <a:t>Deben hacerse esfuerzos definidos para presentar a la gente y en forma descollante el mensaje para este tiempo. El tercer ángel ha de ir con gran poder. Nadie ignore esta obra, ni la trate como si tuviera poca importancia.</a:t>
          </a:r>
          <a:endParaRPr lang="es-CO" sz="2000" b="1" kern="1200" dirty="0">
            <a:solidFill>
              <a:schemeClr val="bg1"/>
            </a:solidFill>
          </a:endParaRPr>
        </a:p>
      </dsp:txBody>
      <dsp:txXfrm>
        <a:off x="351703" y="4381417"/>
        <a:ext cx="8122924" cy="9860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43696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82984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51255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19313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679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2567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57360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6528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0964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37708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2544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00B62-F9E6-4915-9A53-E4520146037A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DA443-8820-4A0D-B908-3A72572527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8616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txBody>
          <a:bodyPr/>
          <a:lstStyle/>
          <a:p>
            <a:r>
              <a:rPr lang="es-CO" dirty="0">
                <a:latin typeface="Algerian" pitchFamily="82" charset="0"/>
              </a:rPr>
              <a:t>La Obra para Este Tiempo 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2386608" cy="482295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 smtClean="0"/>
              <a:t>Los 6000 años de pecado ya casi se terminan, y con ellos el tiempo de gracia. </a:t>
            </a:r>
            <a:endParaRPr lang="es-CO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98617"/>
            <a:ext cx="5328592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467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74136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dirty="0"/>
              <a:t>ESTAMOS en el umbral de grandes y solemnes acontecimientos.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Las </a:t>
            </a:r>
            <a:r>
              <a:rPr lang="es-CO" b="1" dirty="0"/>
              <a:t>profecías </a:t>
            </a:r>
            <a:r>
              <a:rPr lang="es-CO" b="1" dirty="0" smtClean="0"/>
              <a:t>se están </a:t>
            </a:r>
            <a:r>
              <a:rPr lang="es-CO" b="1" dirty="0"/>
              <a:t>cumpliendo.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La </a:t>
            </a:r>
            <a:r>
              <a:rPr lang="es-CO" b="1" dirty="0"/>
              <a:t>historia, extraña y llena de sucesos, está registrándose </a:t>
            </a:r>
            <a:r>
              <a:rPr lang="es-CO" b="1" dirty="0" smtClean="0"/>
              <a:t>en los </a:t>
            </a:r>
            <a:r>
              <a:rPr lang="es-CO" b="1" dirty="0"/>
              <a:t>libros del </a:t>
            </a:r>
            <a:r>
              <a:rPr lang="es-CO" b="1" dirty="0" smtClean="0"/>
              <a:t>cielo.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Todo </a:t>
            </a:r>
            <a:r>
              <a:rPr lang="es-CO" dirty="0">
                <a:solidFill>
                  <a:srgbClr val="FF0000"/>
                </a:solidFill>
              </a:rPr>
              <a:t>en nuestro mundo está en agitación.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Hay </a:t>
            </a:r>
            <a:r>
              <a:rPr lang="es-CO" dirty="0">
                <a:solidFill>
                  <a:srgbClr val="FF0000"/>
                </a:solidFill>
              </a:rPr>
              <a:t>guerras </a:t>
            </a:r>
            <a:r>
              <a:rPr lang="es-CO" dirty="0" smtClean="0">
                <a:solidFill>
                  <a:srgbClr val="FF0000"/>
                </a:solidFill>
              </a:rPr>
              <a:t>y rumores </a:t>
            </a:r>
            <a:r>
              <a:rPr lang="es-CO" dirty="0">
                <a:solidFill>
                  <a:srgbClr val="FF0000"/>
                </a:solidFill>
              </a:rPr>
              <a:t>de guerras.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Las </a:t>
            </a:r>
            <a:r>
              <a:rPr lang="es-CO" dirty="0">
                <a:solidFill>
                  <a:srgbClr val="FF0000"/>
                </a:solidFill>
              </a:rPr>
              <a:t>naciones están airadas, y ha llegado el tiempo en </a:t>
            </a:r>
            <a:r>
              <a:rPr lang="es-CO" dirty="0" smtClean="0">
                <a:solidFill>
                  <a:srgbClr val="FF0000"/>
                </a:solidFill>
              </a:rPr>
              <a:t>que deben </a:t>
            </a:r>
            <a:r>
              <a:rPr lang="es-CO" dirty="0">
                <a:solidFill>
                  <a:srgbClr val="FF0000"/>
                </a:solidFill>
              </a:rPr>
              <a:t>ser juzgados los </a:t>
            </a:r>
            <a:r>
              <a:rPr lang="es-CO" dirty="0" smtClean="0">
                <a:solidFill>
                  <a:srgbClr val="FF0000"/>
                </a:solidFill>
              </a:rPr>
              <a:t>muertos.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Los acontecimientos están cambiando para </a:t>
            </a:r>
            <a:r>
              <a:rPr lang="es-CO" dirty="0" smtClean="0">
                <a:solidFill>
                  <a:srgbClr val="FF0000"/>
                </a:solidFill>
              </a:rPr>
              <a:t>traer el </a:t>
            </a:r>
            <a:r>
              <a:rPr lang="es-CO" dirty="0">
                <a:solidFill>
                  <a:srgbClr val="FF0000"/>
                </a:solidFill>
              </a:rPr>
              <a:t>día de Dios, que se apresura grandemente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Queda, por así decirlo, </a:t>
            </a:r>
            <a:r>
              <a:rPr lang="es-CO" dirty="0" smtClean="0">
                <a:solidFill>
                  <a:srgbClr val="FF0000"/>
                </a:solidFill>
              </a:rPr>
              <a:t>solamente un </a:t>
            </a:r>
            <a:r>
              <a:rPr lang="es-CO" dirty="0">
                <a:solidFill>
                  <a:srgbClr val="FF0000"/>
                </a:solidFill>
              </a:rPr>
              <a:t>momento de tiempo.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Pero </a:t>
            </a:r>
            <a:r>
              <a:rPr lang="es-CO" dirty="0">
                <a:solidFill>
                  <a:srgbClr val="FF0000"/>
                </a:solidFill>
              </a:rPr>
              <a:t>aunque ya se levanta nación contra nación, y </a:t>
            </a:r>
            <a:r>
              <a:rPr lang="es-CO" dirty="0" smtClean="0">
                <a:solidFill>
                  <a:srgbClr val="FF0000"/>
                </a:solidFill>
              </a:rPr>
              <a:t>reino contra </a:t>
            </a:r>
            <a:r>
              <a:rPr lang="es-CO" dirty="0">
                <a:solidFill>
                  <a:srgbClr val="FF0000"/>
                </a:solidFill>
              </a:rPr>
              <a:t>reino, no hay todavía conflagración general.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s-CO" b="1" dirty="0" smtClean="0"/>
              <a:t>Todavía </a:t>
            </a:r>
            <a:r>
              <a:rPr lang="es-CO" b="1" dirty="0"/>
              <a:t>los cuatro vientos </a:t>
            </a:r>
            <a:r>
              <a:rPr lang="es-CO" b="1" dirty="0" smtClean="0"/>
              <a:t>son retenidos </a:t>
            </a:r>
            <a:r>
              <a:rPr lang="es-CO" b="1" dirty="0"/>
              <a:t>hasta que los siervos de Dios sean sellados en sus frentes</a:t>
            </a:r>
            <a:r>
              <a:rPr lang="es-CO" b="1" dirty="0" smtClean="0"/>
              <a:t>.</a:t>
            </a:r>
          </a:p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b="1" dirty="0"/>
              <a:t>Entonces </a:t>
            </a:r>
            <a:r>
              <a:rPr lang="es-CO" b="1" dirty="0" smtClean="0"/>
              <a:t>las potencias </a:t>
            </a:r>
            <a:r>
              <a:rPr lang="es-CO" b="1" dirty="0"/>
              <a:t>de la tierra ordenarán sus fuerzas para la última gran batalla.</a:t>
            </a:r>
          </a:p>
          <a:p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453457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664"/>
            <a:ext cx="6840759" cy="59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6632"/>
            <a:ext cx="8435280" cy="66247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Satanás está haciendo activamente sus planes para el postrer gran conflicto, en </a:t>
            </a:r>
            <a:r>
              <a:rPr lang="es-CO" dirty="0" smtClean="0"/>
              <a:t>el que </a:t>
            </a:r>
            <a:r>
              <a:rPr lang="es-CO" dirty="0"/>
              <a:t>todos tomarán posiciones.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Después </a:t>
            </a:r>
            <a:r>
              <a:rPr lang="es-CO" dirty="0"/>
              <a:t>que el Evangelio se ha </a:t>
            </a:r>
            <a:r>
              <a:rPr lang="es-CO" dirty="0" smtClean="0"/>
              <a:t>venido proclamando </a:t>
            </a:r>
            <a:r>
              <a:rPr lang="es-CO" dirty="0"/>
              <a:t>en el mundo </a:t>
            </a:r>
            <a:r>
              <a:rPr lang="es-CO" dirty="0" smtClean="0"/>
              <a:t>durante casi </a:t>
            </a:r>
            <a:r>
              <a:rPr lang="es-CO" b="1" u="sng" dirty="0" smtClean="0"/>
              <a:t>DOS MIL AÑOS</a:t>
            </a:r>
            <a:r>
              <a:rPr lang="es-CO" dirty="0" smtClean="0"/>
              <a:t>, </a:t>
            </a:r>
            <a:r>
              <a:rPr lang="es-CO" dirty="0"/>
              <a:t>Satanás presenta todavía </a:t>
            </a:r>
            <a:r>
              <a:rPr lang="es-CO" dirty="0" smtClean="0"/>
              <a:t>a los </a:t>
            </a:r>
            <a:r>
              <a:rPr lang="es-CO" dirty="0"/>
              <a:t>hombres y mujeres la misma escena que presentó a Cristo.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En forma prodigiosa </a:t>
            </a:r>
            <a:r>
              <a:rPr lang="es-CO" dirty="0">
                <a:solidFill>
                  <a:srgbClr val="C00000"/>
                </a:solidFill>
              </a:rPr>
              <a:t>despliega ante ellos los reinos de este mundo en su gloria</a:t>
            </a:r>
            <a:r>
              <a:rPr lang="es-CO" dirty="0" smtClean="0">
                <a:solidFill>
                  <a:srgbClr val="C0000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 </a:t>
            </a:r>
            <a:r>
              <a:rPr lang="es-CO" dirty="0">
                <a:solidFill>
                  <a:srgbClr val="C00000"/>
                </a:solidFill>
              </a:rPr>
              <a:t>Los </a:t>
            </a:r>
            <a:r>
              <a:rPr lang="es-CO" dirty="0" smtClean="0">
                <a:solidFill>
                  <a:srgbClr val="C00000"/>
                </a:solidFill>
              </a:rPr>
              <a:t>promete a </a:t>
            </a:r>
            <a:r>
              <a:rPr lang="es-CO" dirty="0">
                <a:solidFill>
                  <a:srgbClr val="C00000"/>
                </a:solidFill>
              </a:rPr>
              <a:t>todos los que quieran postrarse y adorarle. </a:t>
            </a:r>
            <a:endParaRPr lang="es-CO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Así </a:t>
            </a:r>
            <a:r>
              <a:rPr lang="es-CO" dirty="0">
                <a:solidFill>
                  <a:srgbClr val="C00000"/>
                </a:solidFill>
              </a:rPr>
              <a:t>trata de poner a los hombres </a:t>
            </a:r>
            <a:r>
              <a:rPr lang="es-CO" dirty="0" smtClean="0">
                <a:solidFill>
                  <a:srgbClr val="C00000"/>
                </a:solidFill>
              </a:rPr>
              <a:t>bajo su </a:t>
            </a:r>
            <a:r>
              <a:rPr lang="es-CO" dirty="0">
                <a:solidFill>
                  <a:srgbClr val="C00000"/>
                </a:solidFill>
              </a:rPr>
              <a:t>dominio.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C00000"/>
                </a:solidFill>
              </a:rPr>
              <a:t>Satanás está obrando con suma intensidad para presentarse como Dios, y </a:t>
            </a:r>
            <a:r>
              <a:rPr lang="es-CO" dirty="0" smtClean="0">
                <a:solidFill>
                  <a:srgbClr val="C00000"/>
                </a:solidFill>
              </a:rPr>
              <a:t>para destruir </a:t>
            </a:r>
            <a:r>
              <a:rPr lang="es-CO" dirty="0">
                <a:solidFill>
                  <a:srgbClr val="C00000"/>
                </a:solidFill>
              </a:rPr>
              <a:t>a todos los que se oponen a su poder. </a:t>
            </a:r>
            <a:endParaRPr lang="es-CO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Y </a:t>
            </a:r>
            <a:r>
              <a:rPr lang="es-CO" dirty="0">
                <a:solidFill>
                  <a:srgbClr val="C00000"/>
                </a:solidFill>
              </a:rPr>
              <a:t>hoy el mundo se está </a:t>
            </a:r>
            <a:r>
              <a:rPr lang="es-CO" dirty="0" smtClean="0">
                <a:solidFill>
                  <a:srgbClr val="C00000"/>
                </a:solidFill>
              </a:rPr>
              <a:t>postrando delante </a:t>
            </a:r>
            <a:r>
              <a:rPr lang="es-CO" dirty="0">
                <a:solidFill>
                  <a:srgbClr val="C00000"/>
                </a:solidFill>
              </a:rPr>
              <a:t>de él. </a:t>
            </a:r>
            <a:endParaRPr lang="es-CO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s-CO" b="1" dirty="0" smtClean="0"/>
              <a:t>Se </a:t>
            </a:r>
            <a:r>
              <a:rPr lang="es-CO" b="1" dirty="0"/>
              <a:t>recibe su poder como poder de Dios. </a:t>
            </a:r>
            <a:endParaRPr lang="es-CO" b="1" dirty="0" smtClean="0"/>
          </a:p>
          <a:p>
            <a:pPr marL="0" indent="0">
              <a:buNone/>
            </a:pPr>
            <a:r>
              <a:rPr lang="es-CO" dirty="0" smtClean="0"/>
              <a:t>Se </a:t>
            </a:r>
            <a:r>
              <a:rPr lang="es-CO" dirty="0"/>
              <a:t>está cumpliendo </a:t>
            </a:r>
            <a:r>
              <a:rPr lang="es-CO" dirty="0" smtClean="0"/>
              <a:t>la profecía </a:t>
            </a:r>
            <a:r>
              <a:rPr lang="es-CO" dirty="0"/>
              <a:t>del Apocalipsis, de que "</a:t>
            </a:r>
            <a:r>
              <a:rPr lang="es-CO" b="1" dirty="0"/>
              <a:t>se maravilló toda la tierra en pos de la bestia</a:t>
            </a:r>
            <a:r>
              <a:rPr lang="es-CO" b="1" dirty="0" smtClean="0"/>
              <a:t>.</a:t>
            </a:r>
            <a:r>
              <a:rPr lang="es-CO" dirty="0" smtClean="0"/>
              <a:t>« </a:t>
            </a:r>
            <a:r>
              <a:rPr lang="es-CO" u="sng" dirty="0" smtClean="0"/>
              <a:t>(</a:t>
            </a:r>
            <a:r>
              <a:rPr lang="es-CO" u="sng" dirty="0"/>
              <a:t>Apoc. 13: 3.)</a:t>
            </a:r>
          </a:p>
          <a:p>
            <a:endParaRPr lang="es-CO" u="sng" dirty="0"/>
          </a:p>
        </p:txBody>
      </p:sp>
    </p:spTree>
    <p:extLst>
      <p:ext uri="{BB962C8B-B14F-4D97-AF65-F5344CB8AC3E}">
        <p14:creationId xmlns:p14="http://schemas.microsoft.com/office/powerpoint/2010/main" val="19994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7747" y="260648"/>
            <a:ext cx="5842992" cy="29523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Nota</a:t>
            </a:r>
            <a:r>
              <a:rPr lang="es-CO" dirty="0"/>
              <a:t>: </a:t>
            </a:r>
            <a:r>
              <a:rPr lang="es-CO" dirty="0" smtClean="0"/>
              <a:t>Y no solamente «</a:t>
            </a:r>
            <a:r>
              <a:rPr lang="es-CO" dirty="0" smtClean="0">
                <a:latin typeface="Agency FB" pitchFamily="34" charset="0"/>
              </a:rPr>
              <a:t>se </a:t>
            </a:r>
            <a:r>
              <a:rPr lang="es-CO" b="1" u="sng" dirty="0">
                <a:latin typeface="Agency FB" pitchFamily="34" charset="0"/>
              </a:rPr>
              <a:t>maravilló</a:t>
            </a:r>
            <a:r>
              <a:rPr lang="es-CO" dirty="0">
                <a:latin typeface="Agency FB" pitchFamily="34" charset="0"/>
              </a:rPr>
              <a:t> toda la tierra en pos de la </a:t>
            </a:r>
            <a:r>
              <a:rPr lang="es-CO" dirty="0" smtClean="0">
                <a:latin typeface="Agency FB" pitchFamily="34" charset="0"/>
              </a:rPr>
              <a:t>bestia</a:t>
            </a:r>
            <a:r>
              <a:rPr lang="es-CO" dirty="0" smtClean="0"/>
              <a:t>», sino que «</a:t>
            </a:r>
            <a:r>
              <a:rPr lang="es-CO" b="1" u="sng" dirty="0" smtClean="0">
                <a:latin typeface="Agency FB" pitchFamily="34" charset="0"/>
              </a:rPr>
              <a:t>adoraron </a:t>
            </a:r>
            <a:r>
              <a:rPr lang="es-CO" b="1" u="sng" dirty="0">
                <a:latin typeface="Agency FB" pitchFamily="34" charset="0"/>
              </a:rPr>
              <a:t>al dragón </a:t>
            </a:r>
            <a:r>
              <a:rPr lang="es-CO" dirty="0">
                <a:latin typeface="Agency FB" pitchFamily="34" charset="0"/>
              </a:rPr>
              <a:t>que había dado autoridad a la bestia, y </a:t>
            </a:r>
            <a:r>
              <a:rPr lang="es-CO" b="1" u="sng" dirty="0">
                <a:latin typeface="Agency FB" pitchFamily="34" charset="0"/>
              </a:rPr>
              <a:t>adoraron a la bestia</a:t>
            </a:r>
            <a:r>
              <a:rPr lang="es-CO" dirty="0">
                <a:latin typeface="Agency FB" pitchFamily="34" charset="0"/>
              </a:rPr>
              <a:t>, diciendo: ¿Quién como la bestia, y quién podrá luchar contra ella</a:t>
            </a:r>
            <a:r>
              <a:rPr lang="es-CO" dirty="0" smtClean="0">
                <a:latin typeface="Agency FB" pitchFamily="34" charset="0"/>
              </a:rPr>
              <a:t>?</a:t>
            </a:r>
            <a:r>
              <a:rPr lang="es-CO" dirty="0" smtClean="0"/>
              <a:t>».</a:t>
            </a:r>
          </a:p>
          <a:p>
            <a:pPr marL="0" indent="0">
              <a:buNone/>
            </a:pPr>
            <a:endParaRPr lang="es-CO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64704"/>
            <a:ext cx="240523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15616" y="3428189"/>
            <a:ext cx="6696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u="sng" dirty="0"/>
              <a:t>La pregunta que quizá usted se hará </a:t>
            </a:r>
            <a:r>
              <a:rPr lang="es-CO" sz="2800" b="1" u="sng" dirty="0" smtClean="0"/>
              <a:t>es, </a:t>
            </a:r>
            <a:r>
              <a:rPr lang="es-CO" sz="2800" b="1" u="sng" dirty="0"/>
              <a:t>¿Quién es el dragón? </a:t>
            </a: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395536" y="4581128"/>
            <a:ext cx="84539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u="sng" dirty="0"/>
              <a:t>Apoc.12:9</a:t>
            </a:r>
            <a:r>
              <a:rPr lang="es-CO" sz="2400" dirty="0"/>
              <a:t> dice</a:t>
            </a:r>
            <a:r>
              <a:rPr lang="es-CO" sz="2400" dirty="0" smtClean="0"/>
              <a:t>: «Y </a:t>
            </a:r>
            <a:r>
              <a:rPr lang="es-CO" sz="2400" dirty="0"/>
              <a:t>fue lanzado fuera el gran dragón, la serpiente antigua, que se llama diablo y Satanás, el cual engaña al mundo entero; fue arrojado a la tierra, y sus ángeles fueron arrojados con </a:t>
            </a:r>
            <a:r>
              <a:rPr lang="es-CO" sz="2400" dirty="0" smtClean="0"/>
              <a:t>él».  Precisamente fue el dragón quien le dio el poder, su trono, y gran autoridad a la bestia. Ver </a:t>
            </a:r>
            <a:r>
              <a:rPr lang="es-CO" sz="2400" u="sng" dirty="0" smtClean="0"/>
              <a:t>(Apoc.12:2)</a:t>
            </a:r>
            <a:r>
              <a:rPr lang="es-CO" sz="2400" dirty="0" smtClean="0"/>
              <a:t>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106146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En su ceguera, los hombres se jactan de haber alcanzado maravillosos </a:t>
            </a:r>
            <a:r>
              <a:rPr lang="es-CO" dirty="0" smtClean="0"/>
              <a:t>progresos e </a:t>
            </a:r>
            <a:r>
              <a:rPr lang="es-CO" dirty="0"/>
              <a:t>ilustración; pero su culpabilidad </a:t>
            </a:r>
            <a:r>
              <a:rPr lang="es-CO" dirty="0" smtClean="0"/>
              <a:t>y </a:t>
            </a:r>
            <a:r>
              <a:rPr lang="es-CO" dirty="0"/>
              <a:t>depravación interior son manifiestas </a:t>
            </a:r>
            <a:r>
              <a:rPr lang="es-CO" dirty="0" smtClean="0"/>
              <a:t>para el </a:t>
            </a:r>
            <a:r>
              <a:rPr lang="es-CO" dirty="0"/>
              <a:t>ojo de la </a:t>
            </a:r>
            <a:r>
              <a:rPr lang="es-CO" dirty="0" smtClean="0"/>
              <a:t>Omnisciencia.</a:t>
            </a:r>
          </a:p>
          <a:p>
            <a:pPr marL="0" indent="0">
              <a:buNone/>
            </a:pPr>
            <a:r>
              <a:rPr lang="es-CO" b="1" u="sng" dirty="0" smtClean="0"/>
              <a:t>Los </a:t>
            </a:r>
            <a:r>
              <a:rPr lang="es-CO" b="1" u="sng" dirty="0"/>
              <a:t>vigilantes celestiales ven la tierra llena de </a:t>
            </a:r>
            <a:r>
              <a:rPr lang="es-CO" b="1" u="sng" dirty="0" smtClean="0"/>
              <a:t>violencia y </a:t>
            </a:r>
            <a:r>
              <a:rPr lang="es-CO" b="1" u="sng" dirty="0"/>
              <a:t>crimen. </a:t>
            </a:r>
            <a:endParaRPr lang="es-CO" b="1" u="sng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Se </a:t>
            </a:r>
            <a:r>
              <a:rPr lang="es-CO" dirty="0">
                <a:solidFill>
                  <a:srgbClr val="FF0000"/>
                </a:solidFill>
              </a:rPr>
              <a:t>obtienen riquezas robando de toda manera posible, no sólo a </a:t>
            </a:r>
            <a:r>
              <a:rPr lang="es-CO" dirty="0" smtClean="0">
                <a:solidFill>
                  <a:srgbClr val="FF0000"/>
                </a:solidFill>
              </a:rPr>
              <a:t>los hombres </a:t>
            </a:r>
            <a:r>
              <a:rPr lang="es-CO" dirty="0">
                <a:solidFill>
                  <a:srgbClr val="FF0000"/>
                </a:solidFill>
              </a:rPr>
              <a:t>sino también a Dios. </a:t>
            </a:r>
            <a:r>
              <a:rPr lang="es-CO" dirty="0" smtClean="0">
                <a:solidFill>
                  <a:srgbClr val="FF0000"/>
                </a:solidFill>
              </a:rPr>
              <a:t>Los </a:t>
            </a:r>
            <a:r>
              <a:rPr lang="es-CO" dirty="0">
                <a:solidFill>
                  <a:srgbClr val="FF0000"/>
                </a:solidFill>
              </a:rPr>
              <a:t>hombres emplean sus recursos para </a:t>
            </a:r>
            <a:r>
              <a:rPr lang="es-CO" dirty="0" smtClean="0">
                <a:solidFill>
                  <a:srgbClr val="FF0000"/>
                </a:solidFill>
              </a:rPr>
              <a:t>satisfacer su </a:t>
            </a:r>
            <a:r>
              <a:rPr lang="es-CO" dirty="0">
                <a:solidFill>
                  <a:srgbClr val="FF0000"/>
                </a:solidFill>
              </a:rPr>
              <a:t>egoísmo. Usan todo lo que pueden obtener para servir a su codicia. </a:t>
            </a:r>
            <a:r>
              <a:rPr lang="es-CO" dirty="0" smtClean="0">
                <a:solidFill>
                  <a:srgbClr val="FF0000"/>
                </a:solidFill>
              </a:rPr>
              <a:t>La avaricia y </a:t>
            </a:r>
            <a:r>
              <a:rPr lang="es-CO" dirty="0">
                <a:solidFill>
                  <a:srgbClr val="FF0000"/>
                </a:solidFill>
              </a:rPr>
              <a:t>la sensualidad prevalecen. Los hombres aprecian los atributos del primer </a:t>
            </a:r>
            <a:r>
              <a:rPr lang="es-CO" dirty="0" smtClean="0">
                <a:solidFill>
                  <a:srgbClr val="FF0000"/>
                </a:solidFill>
              </a:rPr>
              <a:t>gran engañador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dirty="0" smtClean="0">
                <a:solidFill>
                  <a:srgbClr val="FF0000"/>
                </a:solidFill>
              </a:rPr>
              <a:t>Le </a:t>
            </a:r>
            <a:r>
              <a:rPr lang="es-CO" dirty="0">
                <a:solidFill>
                  <a:srgbClr val="FF0000"/>
                </a:solidFill>
              </a:rPr>
              <a:t>han aceptado como Dios y se han compenetrado de su </a:t>
            </a:r>
            <a:r>
              <a:rPr lang="es-CO" dirty="0" smtClean="0">
                <a:solidFill>
                  <a:srgbClr val="FF0000"/>
                </a:solidFill>
              </a:rPr>
              <a:t>espíritu. </a:t>
            </a:r>
          </a:p>
          <a:p>
            <a:pPr marL="0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Pero </a:t>
            </a:r>
            <a:r>
              <a:rPr lang="es-CO" dirty="0">
                <a:solidFill>
                  <a:srgbClr val="FF0000"/>
                </a:solidFill>
              </a:rPr>
              <a:t>la nube de la ira justiciera los cubre y encierra los elementos que </a:t>
            </a:r>
            <a:r>
              <a:rPr lang="es-CO" dirty="0" smtClean="0">
                <a:solidFill>
                  <a:srgbClr val="FF0000"/>
                </a:solidFill>
              </a:rPr>
              <a:t>destruyeron a </a:t>
            </a:r>
            <a:r>
              <a:rPr lang="es-CO" dirty="0">
                <a:solidFill>
                  <a:srgbClr val="FF0000"/>
                </a:solidFill>
              </a:rPr>
              <a:t>Sodoma.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En </a:t>
            </a:r>
            <a:r>
              <a:rPr lang="es-CO" dirty="0"/>
              <a:t>las visiones de las cosas venideras, el profeta Juan contempló </a:t>
            </a:r>
            <a:r>
              <a:rPr lang="es-CO" dirty="0" smtClean="0"/>
              <a:t>esta escena</a:t>
            </a:r>
            <a:r>
              <a:rPr lang="es-CO" dirty="0"/>
              <a:t>. </a:t>
            </a:r>
            <a:r>
              <a:rPr lang="es-CO" dirty="0" smtClean="0"/>
              <a:t>Le </a:t>
            </a:r>
            <a:r>
              <a:rPr lang="es-CO" dirty="0"/>
              <a:t>fue revelada esta adoración del demonio, y le pareció como que </a:t>
            </a:r>
            <a:r>
              <a:rPr lang="es-CO" dirty="0" smtClean="0"/>
              <a:t>todo el </a:t>
            </a:r>
            <a:r>
              <a:rPr lang="es-CO" dirty="0"/>
              <a:t>mundo estuviese al borde de la perdición.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Pero </a:t>
            </a:r>
            <a:r>
              <a:rPr lang="es-CO" dirty="0"/>
              <a:t>mientras miraba con </a:t>
            </a:r>
            <a:r>
              <a:rPr lang="es-CO" dirty="0" smtClean="0"/>
              <a:t>intenso interés</a:t>
            </a:r>
            <a:r>
              <a:rPr lang="es-CO" dirty="0"/>
              <a:t>, contempló la compañía del pueblo que guarda los mandamientos de </a:t>
            </a:r>
            <a:r>
              <a:rPr lang="es-CO" dirty="0" smtClean="0"/>
              <a:t>Dios. Ver </a:t>
            </a:r>
            <a:r>
              <a:rPr lang="es-CO" b="1" u="sng" dirty="0" smtClean="0"/>
              <a:t>(Apoc.12:17 y 14:12).</a:t>
            </a:r>
            <a:endParaRPr lang="es-CO" b="1" u="sng" dirty="0"/>
          </a:p>
        </p:txBody>
      </p:sp>
    </p:spTree>
    <p:extLst>
      <p:ext uri="{BB962C8B-B14F-4D97-AF65-F5344CB8AC3E}">
        <p14:creationId xmlns:p14="http://schemas.microsoft.com/office/powerpoint/2010/main" val="12552135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5482952" cy="216024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/>
              <a:t>Tenían sobre sus frentes el sello del Dios vivo, y dijo: </a:t>
            </a:r>
            <a:r>
              <a:rPr lang="es-CO" dirty="0" smtClean="0"/>
              <a:t>«Aquí </a:t>
            </a:r>
            <a:r>
              <a:rPr lang="es-CO" dirty="0"/>
              <a:t>está la paciencia </a:t>
            </a:r>
            <a:r>
              <a:rPr lang="es-CO" dirty="0" smtClean="0"/>
              <a:t>de los </a:t>
            </a:r>
            <a:r>
              <a:rPr lang="es-CO" dirty="0"/>
              <a:t>santos; aquí están los que guardan los mandamientos de Dios, y la fe </a:t>
            </a:r>
            <a:r>
              <a:rPr lang="es-CO" dirty="0" smtClean="0"/>
              <a:t>de Jesús».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2128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91263" y="2924944"/>
            <a:ext cx="5472608" cy="37856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Y oí una voz del cielo que me decía: Escribe: Bienaventurados los </a:t>
            </a:r>
            <a:r>
              <a:rPr lang="es-CO" sz="2400" dirty="0" smtClean="0"/>
              <a:t>muertos que </a:t>
            </a:r>
            <a:r>
              <a:rPr lang="es-CO" sz="2400" dirty="0"/>
              <a:t>de aquí adelante mueren en el Señor. Sí, dice el Espíritu, que descansarán </a:t>
            </a:r>
            <a:r>
              <a:rPr lang="es-CO" sz="2400" dirty="0" smtClean="0"/>
              <a:t>de sus </a:t>
            </a:r>
            <a:r>
              <a:rPr lang="es-CO" sz="2400" dirty="0"/>
              <a:t>trabajos; porque sus obras con ellos siguen. Y miré, y he aquí una </a:t>
            </a:r>
            <a:r>
              <a:rPr lang="es-CO" sz="2400" dirty="0" smtClean="0"/>
              <a:t>nube blanca</a:t>
            </a:r>
            <a:r>
              <a:rPr lang="es-CO" sz="2400" dirty="0"/>
              <a:t>; y sobre la nube uno sentado semejante al Hijo del hombre, que tenía en </a:t>
            </a:r>
            <a:r>
              <a:rPr lang="es-CO" sz="2400" dirty="0" smtClean="0"/>
              <a:t>su cabeza </a:t>
            </a:r>
            <a:r>
              <a:rPr lang="es-CO" sz="2400" dirty="0"/>
              <a:t>una corona de oro, y en su mano una hoz aguda.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24944"/>
            <a:ext cx="2880320" cy="3481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993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6788999"/>
              </p:ext>
            </p:extLst>
          </p:nvPr>
        </p:nvGraphicFramePr>
        <p:xfrm>
          <a:off x="457200" y="548680"/>
          <a:ext cx="8229600" cy="5577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376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194920" cy="230425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Cuando la tempestad de la ira de Dios estalle sobre el mundo, será una </a:t>
            </a:r>
            <a:r>
              <a:rPr lang="es-CO" dirty="0" smtClean="0"/>
              <a:t>terrible revelación </a:t>
            </a:r>
            <a:r>
              <a:rPr lang="es-CO" dirty="0"/>
              <a:t>para las almas descubrir que su casa es arrasada, porque </a:t>
            </a:r>
            <a:r>
              <a:rPr lang="es-CO" dirty="0" smtClean="0"/>
              <a:t>fue construida </a:t>
            </a:r>
            <a:r>
              <a:rPr lang="es-CO" dirty="0"/>
              <a:t>sobre la arena. </a:t>
            </a:r>
            <a:endParaRPr lang="es-CO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60648"/>
            <a:ext cx="315694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912102874"/>
              </p:ext>
            </p:extLst>
          </p:nvPr>
        </p:nvGraphicFramePr>
        <p:xfrm>
          <a:off x="323528" y="2780928"/>
          <a:ext cx="8424936" cy="415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042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360088"/>
              </p:ext>
            </p:extLst>
          </p:nvPr>
        </p:nvGraphicFramePr>
        <p:xfrm>
          <a:off x="457200" y="404664"/>
          <a:ext cx="8229600" cy="5721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236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dirty="0"/>
              <a:t>La luz que hemos recibido acerca del mensaje del tercer ángel es la verdadera </a:t>
            </a:r>
            <a:r>
              <a:rPr lang="es-CO" dirty="0" smtClean="0"/>
              <a:t>luz. </a:t>
            </a:r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marca de la bestia es exactamente lo que ha sido proclamado.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 se comprende </a:t>
            </a:r>
            <a:r>
              <a:rPr lang="es-CO" dirty="0"/>
              <a:t>todavía todo lo referente a este asunto, ni se comprenderá hasta </a:t>
            </a:r>
            <a:r>
              <a:rPr lang="es-CO" dirty="0" smtClean="0"/>
              <a:t>que se </a:t>
            </a:r>
            <a:r>
              <a:rPr lang="es-CO" dirty="0"/>
              <a:t>abra el rollo; pero se ha de realizar una obra muy solemne en nuestro mundo.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La </a:t>
            </a:r>
            <a:r>
              <a:rPr lang="es-CO" dirty="0">
                <a:solidFill>
                  <a:srgbClr val="0070C0"/>
                </a:solidFill>
              </a:rPr>
              <a:t>orden del Señor a sus siervos es: "</a:t>
            </a:r>
            <a:r>
              <a:rPr lang="es-CO" dirty="0" smtClean="0">
                <a:solidFill>
                  <a:srgbClr val="0070C0"/>
                </a:solidFill>
              </a:rPr>
              <a:t>Clama </a:t>
            </a:r>
            <a:r>
              <a:rPr lang="es-CO" dirty="0">
                <a:solidFill>
                  <a:srgbClr val="0070C0"/>
                </a:solidFill>
              </a:rPr>
              <a:t>a voz en cuello, no te </a:t>
            </a:r>
            <a:r>
              <a:rPr lang="es-CO" dirty="0" smtClean="0">
                <a:solidFill>
                  <a:srgbClr val="0070C0"/>
                </a:solidFill>
              </a:rPr>
              <a:t>detengas; alza </a:t>
            </a:r>
            <a:r>
              <a:rPr lang="es-CO" dirty="0">
                <a:solidFill>
                  <a:srgbClr val="0070C0"/>
                </a:solidFill>
              </a:rPr>
              <a:t>tu voz como trompeta, y anuncia a mi pueblo su rebelión, y a la casa </a:t>
            </a:r>
            <a:r>
              <a:rPr lang="es-CO" dirty="0" smtClean="0">
                <a:solidFill>
                  <a:srgbClr val="0070C0"/>
                </a:solidFill>
              </a:rPr>
              <a:t>de Jacob </a:t>
            </a:r>
            <a:r>
              <a:rPr lang="es-CO" dirty="0">
                <a:solidFill>
                  <a:srgbClr val="0070C0"/>
                </a:solidFill>
              </a:rPr>
              <a:t>su pecado</a:t>
            </a:r>
            <a:r>
              <a:rPr lang="es-CO" dirty="0"/>
              <a:t>." </a:t>
            </a:r>
            <a:r>
              <a:rPr lang="es-CO" dirty="0">
                <a:solidFill>
                  <a:srgbClr val="FF0000"/>
                </a:solidFill>
              </a:rPr>
              <a:t>(Isa. 58: 1.)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No </a:t>
            </a:r>
            <a:r>
              <a:rPr lang="es-CO" dirty="0">
                <a:solidFill>
                  <a:srgbClr val="FF0000"/>
                </a:solidFill>
              </a:rPr>
              <a:t>debe haber cambio en los rasgos generales de nuestra obra.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Ha de permanecer </a:t>
            </a:r>
            <a:r>
              <a:rPr lang="es-CO" dirty="0">
                <a:solidFill>
                  <a:srgbClr val="FF0000"/>
                </a:solidFill>
              </a:rPr>
              <a:t>tan clara y distinta como la profecía la ha hecho.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No </a:t>
            </a:r>
            <a:r>
              <a:rPr lang="es-CO" dirty="0">
                <a:solidFill>
                  <a:srgbClr val="FF0000"/>
                </a:solidFill>
              </a:rPr>
              <a:t>hemos de </a:t>
            </a:r>
            <a:r>
              <a:rPr lang="es-CO" dirty="0" smtClean="0">
                <a:solidFill>
                  <a:srgbClr val="FF0000"/>
                </a:solidFill>
              </a:rPr>
              <a:t>entrar en </a:t>
            </a:r>
            <a:r>
              <a:rPr lang="es-CO" dirty="0">
                <a:solidFill>
                  <a:srgbClr val="FF0000"/>
                </a:solidFill>
              </a:rPr>
              <a:t>ninguna confederación con el mundo suponiendo que, haciéndolo, </a:t>
            </a:r>
            <a:r>
              <a:rPr lang="es-CO" dirty="0" smtClean="0">
                <a:solidFill>
                  <a:srgbClr val="FF0000"/>
                </a:solidFill>
              </a:rPr>
              <a:t>podamos lograr </a:t>
            </a:r>
            <a:r>
              <a:rPr lang="es-CO" dirty="0">
                <a:solidFill>
                  <a:srgbClr val="FF0000"/>
                </a:solidFill>
              </a:rPr>
              <a:t>más.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B0F0"/>
                </a:solidFill>
              </a:rPr>
              <a:t>Si </a:t>
            </a:r>
            <a:r>
              <a:rPr lang="es-CO" b="1" dirty="0">
                <a:solidFill>
                  <a:srgbClr val="00B0F0"/>
                </a:solidFill>
              </a:rPr>
              <a:t>algunos obstaculizan el camino para impedir el progreso de la </a:t>
            </a:r>
            <a:r>
              <a:rPr lang="es-CO" b="1" dirty="0" smtClean="0">
                <a:solidFill>
                  <a:srgbClr val="00B0F0"/>
                </a:solidFill>
              </a:rPr>
              <a:t>obra en </a:t>
            </a:r>
            <a:r>
              <a:rPr lang="es-CO" b="1" dirty="0">
                <a:solidFill>
                  <a:srgbClr val="00B0F0"/>
                </a:solidFill>
              </a:rPr>
              <a:t>los ramos que Dios ha señalado, desagradarán a Dios. </a:t>
            </a:r>
            <a:endParaRPr lang="es-CO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B0F0"/>
                </a:solidFill>
              </a:rPr>
              <a:t>Ninguna </a:t>
            </a:r>
            <a:r>
              <a:rPr lang="es-CO" b="1" dirty="0">
                <a:solidFill>
                  <a:srgbClr val="00B0F0"/>
                </a:solidFill>
              </a:rPr>
              <a:t>rama de </a:t>
            </a:r>
            <a:r>
              <a:rPr lang="es-CO" b="1" dirty="0" smtClean="0">
                <a:solidFill>
                  <a:srgbClr val="00B0F0"/>
                </a:solidFill>
              </a:rPr>
              <a:t>la verdad </a:t>
            </a:r>
            <a:r>
              <a:rPr lang="es-CO" b="1" dirty="0">
                <a:solidFill>
                  <a:srgbClr val="00B0F0"/>
                </a:solidFill>
              </a:rPr>
              <a:t>que ha hecho al pueblo adventista del séptimo día lo que es </a:t>
            </a:r>
            <a:r>
              <a:rPr lang="es-CO" b="1" dirty="0" smtClean="0">
                <a:solidFill>
                  <a:srgbClr val="00B0F0"/>
                </a:solidFill>
              </a:rPr>
              <a:t>debe debilitarse</a:t>
            </a:r>
            <a:r>
              <a:rPr lang="es-CO" b="1" dirty="0">
                <a:solidFill>
                  <a:srgbClr val="00B0F0"/>
                </a:solidFill>
              </a:rPr>
              <a:t>. </a:t>
            </a:r>
            <a:endParaRPr lang="es-CO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B0F0"/>
                </a:solidFill>
              </a:rPr>
              <a:t>Tenemos </a:t>
            </a:r>
            <a:r>
              <a:rPr lang="es-CO" b="1" dirty="0">
                <a:solidFill>
                  <a:srgbClr val="00B0F0"/>
                </a:solidFill>
              </a:rPr>
              <a:t>los antiguos hitos de la verdad, la experiencia y el deber, </a:t>
            </a:r>
            <a:r>
              <a:rPr lang="es-CO" b="1" dirty="0" smtClean="0">
                <a:solidFill>
                  <a:srgbClr val="00B0F0"/>
                </a:solidFill>
              </a:rPr>
              <a:t>y debemos </a:t>
            </a:r>
            <a:r>
              <a:rPr lang="es-CO" b="1" dirty="0">
                <a:solidFill>
                  <a:srgbClr val="00B0F0"/>
                </a:solidFill>
              </a:rPr>
              <a:t>permanecer firmes en la defensa de nuestros principios en plena </a:t>
            </a:r>
            <a:r>
              <a:rPr lang="es-CO" b="1" dirty="0" smtClean="0">
                <a:solidFill>
                  <a:srgbClr val="00B0F0"/>
                </a:solidFill>
              </a:rPr>
              <a:t>vista del </a:t>
            </a:r>
            <a:r>
              <a:rPr lang="es-CO" b="1" dirty="0">
                <a:solidFill>
                  <a:srgbClr val="00B0F0"/>
                </a:solidFill>
              </a:rPr>
              <a:t>mundo.</a:t>
            </a:r>
          </a:p>
        </p:txBody>
      </p:sp>
    </p:spTree>
    <p:extLst>
      <p:ext uri="{BB962C8B-B14F-4D97-AF65-F5344CB8AC3E}">
        <p14:creationId xmlns:p14="http://schemas.microsoft.com/office/powerpoint/2010/main" val="2193766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7"/>
            <a:ext cx="5698976" cy="172819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/>
              <a:t>Es esencial que se levanten hombres que abran los </a:t>
            </a:r>
            <a:r>
              <a:rPr lang="es-CO" u="sng" dirty="0"/>
              <a:t>oráculos vivientes </a:t>
            </a:r>
            <a:r>
              <a:rPr lang="es-CO" dirty="0"/>
              <a:t>de Dios </a:t>
            </a:r>
            <a:r>
              <a:rPr lang="es-CO" dirty="0" smtClean="0"/>
              <a:t>a todos </a:t>
            </a:r>
            <a:r>
              <a:rPr lang="es-CO" dirty="0"/>
              <a:t>los pueblos.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8640"/>
            <a:ext cx="2512293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6" y="4005064"/>
            <a:ext cx="8560965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Hombres de todas las jerarquías y capacidades, con </a:t>
            </a:r>
            <a:r>
              <a:rPr lang="es-CO" sz="2800" dirty="0" smtClean="0"/>
              <a:t>sus variados </a:t>
            </a:r>
            <a:r>
              <a:rPr lang="es-CO" sz="2800" dirty="0"/>
              <a:t>dones, han de cooperar armoniosamente para obtener un </a:t>
            </a:r>
            <a:r>
              <a:rPr lang="es-CO" sz="2800" dirty="0" smtClean="0"/>
              <a:t>resultado común</a:t>
            </a:r>
            <a:r>
              <a:rPr lang="es-CO" sz="2800" dirty="0"/>
              <a:t>. </a:t>
            </a:r>
            <a:endParaRPr lang="es-CO" sz="2800" dirty="0" smtClean="0"/>
          </a:p>
          <a:p>
            <a:pPr algn="ctr"/>
            <a:endParaRPr lang="es-CO" sz="2800" dirty="0" smtClean="0"/>
          </a:p>
          <a:p>
            <a:pPr algn="ctr"/>
            <a:r>
              <a:rPr lang="es-CO" sz="2800" dirty="0" smtClean="0"/>
              <a:t>Han </a:t>
            </a:r>
            <a:r>
              <a:rPr lang="es-CO" sz="2800" dirty="0"/>
              <a:t>de unirse en la obra de presentar la verdad a la gente, </a:t>
            </a:r>
            <a:r>
              <a:rPr lang="es-CO" sz="2800" dirty="0" smtClean="0"/>
              <a:t>cumpliendo cada </a:t>
            </a:r>
            <a:r>
              <a:rPr lang="es-CO" sz="2800" dirty="0"/>
              <a:t>obrero su propia tarea especial.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940152" y="2507736"/>
            <a:ext cx="3203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Nota: Cada hombre o mujer que conozca la verdad, es un «oráculo», y debe transmitirla a sus semejantes.</a:t>
            </a:r>
          </a:p>
        </p:txBody>
      </p:sp>
    </p:spTree>
    <p:extLst>
      <p:ext uri="{BB962C8B-B14F-4D97-AF65-F5344CB8AC3E}">
        <p14:creationId xmlns:p14="http://schemas.microsoft.com/office/powerpoint/2010/main" val="3052090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4"/>
            <a:ext cx="6491064" cy="244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900" b="1" u="sng" dirty="0"/>
              <a:t>El mensaje de los tres ángeles</a:t>
            </a:r>
          </a:p>
          <a:p>
            <a:pPr marL="0" indent="0">
              <a:buNone/>
            </a:pPr>
            <a:r>
              <a:rPr lang="es-CO" sz="2400" dirty="0"/>
              <a:t>Los tres ángeles de Apocalipsis 14, representados como volando por en medio </a:t>
            </a:r>
            <a:r>
              <a:rPr lang="es-CO" sz="2400" dirty="0" smtClean="0"/>
              <a:t>del cielo</a:t>
            </a:r>
            <a:r>
              <a:rPr lang="es-CO" sz="2400" dirty="0"/>
              <a:t>, simbolizan la obra de aquellos que proclaman los mensajes de los </a:t>
            </a:r>
            <a:r>
              <a:rPr lang="es-CO" sz="2400" dirty="0" smtClean="0"/>
              <a:t>ángeles primero</a:t>
            </a:r>
            <a:r>
              <a:rPr lang="es-CO" sz="2400" dirty="0"/>
              <a:t>, segundo y tercero</a:t>
            </a:r>
            <a:r>
              <a:rPr lang="es-CO" sz="2400" dirty="0" smtClean="0"/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0"/>
            <a:ext cx="1980803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948263" y="2459504"/>
            <a:ext cx="21859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Nota: Observe lo que trae cada ángel en sus manos.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67544" y="3573016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 smtClean="0">
                <a:solidFill>
                  <a:srgbClr val="FF0000"/>
                </a:solidFill>
              </a:rPr>
              <a:t>(Los tres ángeles) Están </a:t>
            </a:r>
            <a:r>
              <a:rPr lang="es-CO" sz="2400" dirty="0">
                <a:solidFill>
                  <a:srgbClr val="FF0000"/>
                </a:solidFill>
              </a:rPr>
              <a:t>unidos. Las evidencias de la </a:t>
            </a:r>
            <a:r>
              <a:rPr lang="es-CO" sz="2400" dirty="0" smtClean="0">
                <a:solidFill>
                  <a:srgbClr val="FF0000"/>
                </a:solidFill>
              </a:rPr>
              <a:t>verdad permanente </a:t>
            </a:r>
            <a:r>
              <a:rPr lang="es-CO" sz="2400" dirty="0">
                <a:solidFill>
                  <a:srgbClr val="FF0000"/>
                </a:solidFill>
              </a:rPr>
              <a:t>y siempre viva de estos grandes mensajes, que tanto significan </a:t>
            </a:r>
            <a:r>
              <a:rPr lang="es-CO" sz="2400" dirty="0" smtClean="0">
                <a:solidFill>
                  <a:srgbClr val="FF0000"/>
                </a:solidFill>
              </a:rPr>
              <a:t>para la </a:t>
            </a:r>
            <a:r>
              <a:rPr lang="es-CO" sz="2400" dirty="0">
                <a:solidFill>
                  <a:srgbClr val="FF0000"/>
                </a:solidFill>
              </a:rPr>
              <a:t>iglesia, que han despertado tan intensa oposición de parte del mundo </a:t>
            </a:r>
            <a:r>
              <a:rPr lang="es-CO" sz="2400" dirty="0" smtClean="0">
                <a:solidFill>
                  <a:srgbClr val="FF0000"/>
                </a:solidFill>
              </a:rPr>
              <a:t>religioso, no </a:t>
            </a:r>
            <a:r>
              <a:rPr lang="es-CO" sz="2400" dirty="0">
                <a:solidFill>
                  <a:srgbClr val="FF0000"/>
                </a:solidFill>
              </a:rPr>
              <a:t>están extintas. </a:t>
            </a:r>
            <a:endParaRPr lang="es-CO" sz="2400" dirty="0" smtClean="0">
              <a:solidFill>
                <a:srgbClr val="FF0000"/>
              </a:solidFill>
            </a:endParaRPr>
          </a:p>
          <a:p>
            <a:r>
              <a:rPr lang="es-CO" sz="2400" dirty="0" smtClean="0"/>
              <a:t>Nota: Sobre todo el mensaje del segundo ángel, portador de la Ley de Dios, se ha dicho que la ley de Dios fue clavada en la cruz, o que el sábado era únicamente para el pueblo de Israel, lo contrario a lo que enseña la Sagrada Escritura. 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303535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984" y="405152"/>
            <a:ext cx="8229600" cy="309634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 smtClean="0"/>
              <a:t>Satanás </a:t>
            </a:r>
            <a:r>
              <a:rPr lang="es-CO" dirty="0"/>
              <a:t>trata constantemente de arrojar sombra alrededor </a:t>
            </a:r>
            <a:r>
              <a:rPr lang="es-CO" dirty="0" smtClean="0"/>
              <a:t>de estos </a:t>
            </a:r>
            <a:r>
              <a:rPr lang="es-CO" dirty="0"/>
              <a:t>mensajes, para que el pueblo de Dios no discierna claramente </a:t>
            </a:r>
            <a:r>
              <a:rPr lang="es-CO" dirty="0" smtClean="0"/>
              <a:t>su significado</a:t>
            </a:r>
            <a:r>
              <a:rPr lang="es-CO" dirty="0"/>
              <a:t>, su tiempo y lugar; pero esos mensajes viven y han de ejercer su </a:t>
            </a:r>
            <a:r>
              <a:rPr lang="es-CO" dirty="0" smtClean="0"/>
              <a:t>poder sobre </a:t>
            </a:r>
            <a:r>
              <a:rPr lang="es-CO" dirty="0"/>
              <a:t>nuestra experiencia religiosa mientras dure el tiempo.</a:t>
            </a:r>
          </a:p>
          <a:p>
            <a:r>
              <a:rPr lang="es-CO" dirty="0"/>
              <a:t>La influencia de estos mensajes se ha estado </a:t>
            </a:r>
            <a:r>
              <a:rPr lang="es-CO" dirty="0" smtClean="0"/>
              <a:t>profundizando </a:t>
            </a:r>
            <a:r>
              <a:rPr lang="es-CO" dirty="0"/>
              <a:t>y </a:t>
            </a:r>
            <a:r>
              <a:rPr lang="es-CO" dirty="0" smtClean="0"/>
              <a:t>ensanchando, poniendo </a:t>
            </a:r>
            <a:r>
              <a:rPr lang="es-CO" dirty="0"/>
              <a:t>en movimiento los resortes de la acción en millares de </a:t>
            </a:r>
            <a:r>
              <a:rPr lang="es-CO" dirty="0" smtClean="0"/>
              <a:t>corazones, sacando </a:t>
            </a:r>
            <a:r>
              <a:rPr lang="es-CO" dirty="0"/>
              <a:t>a la existencia instituciones de saber, casas editoriales y sanatorios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459227" y="3573016"/>
            <a:ext cx="59766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Todos éstos son instrumentos de Dios para cooperar en la gran obra representada por los ángeles primero, segundo y tercero, la obra que consiste en advertir a los habitantes del mundo que Cristo viene por segunda vez, con poder y grande gloria</a:t>
            </a:r>
            <a:r>
              <a:rPr lang="es-CO" sz="2400" dirty="0" smtClean="0"/>
              <a:t>. </a:t>
            </a:r>
            <a:endParaRPr lang="es-CO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573016"/>
            <a:ext cx="2524869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796137" y="5733256"/>
            <a:ext cx="33161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400" b="1" dirty="0">
                <a:solidFill>
                  <a:srgbClr val="FF0000"/>
                </a:solidFill>
              </a:rPr>
              <a:t>Nota: el mensaje del tercer ángel consiste en señalar que el tiempo de gracia se </a:t>
            </a:r>
            <a:r>
              <a:rPr lang="es-CO" sz="1400" b="1" dirty="0" smtClean="0">
                <a:solidFill>
                  <a:srgbClr val="FF0000"/>
                </a:solidFill>
              </a:rPr>
              <a:t>va a terminar, </a:t>
            </a:r>
            <a:r>
              <a:rPr lang="es-CO" sz="1400" b="1" dirty="0">
                <a:solidFill>
                  <a:srgbClr val="FF0000"/>
                </a:solidFill>
              </a:rPr>
              <a:t>es decir que los 6000 años de pecado están </a:t>
            </a:r>
            <a:r>
              <a:rPr lang="es-CO" sz="1400" b="1" dirty="0" smtClean="0">
                <a:solidFill>
                  <a:srgbClr val="FF0000"/>
                </a:solidFill>
              </a:rPr>
              <a:t>próximos </a:t>
            </a:r>
            <a:r>
              <a:rPr lang="es-CO" sz="1400" b="1" dirty="0">
                <a:solidFill>
                  <a:srgbClr val="FF0000"/>
                </a:solidFill>
              </a:rPr>
              <a:t>a su cumplimiento</a:t>
            </a:r>
            <a:r>
              <a:rPr lang="es-C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582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dirty="0"/>
              <a:t>Hermanos y hermanas, ¡ojalá pudiese decir algo que os despertase y os </a:t>
            </a:r>
            <a:r>
              <a:rPr lang="es-CO" dirty="0" smtClean="0"/>
              <a:t>hiciese ver </a:t>
            </a:r>
            <a:r>
              <a:rPr lang="es-CO" dirty="0"/>
              <a:t>la importancia de este tiempo, el significado de los acontecimientos que </a:t>
            </a:r>
            <a:r>
              <a:rPr lang="es-CO" dirty="0" smtClean="0"/>
              <a:t>se están </a:t>
            </a:r>
            <a:r>
              <a:rPr lang="es-CO" dirty="0"/>
              <a:t>realizando ahora!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Os </a:t>
            </a:r>
            <a:r>
              <a:rPr lang="es-CO" dirty="0">
                <a:solidFill>
                  <a:srgbClr val="0070C0"/>
                </a:solidFill>
              </a:rPr>
              <a:t>señalo los movimientos agresivos que se </a:t>
            </a:r>
            <a:r>
              <a:rPr lang="es-CO" dirty="0" smtClean="0">
                <a:solidFill>
                  <a:srgbClr val="0070C0"/>
                </a:solidFill>
              </a:rPr>
              <a:t>están haciendo </a:t>
            </a:r>
            <a:r>
              <a:rPr lang="es-CO" dirty="0">
                <a:solidFill>
                  <a:srgbClr val="0070C0"/>
                </a:solidFill>
              </a:rPr>
              <a:t>ahora para restringir la libertad religiosa. </a:t>
            </a:r>
            <a:endParaRPr lang="es-CO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La </a:t>
            </a:r>
            <a:r>
              <a:rPr lang="es-CO" dirty="0">
                <a:solidFill>
                  <a:srgbClr val="0070C0"/>
                </a:solidFill>
              </a:rPr>
              <a:t>institución </a:t>
            </a:r>
            <a:r>
              <a:rPr lang="es-CO" dirty="0" smtClean="0">
                <a:solidFill>
                  <a:srgbClr val="0070C0"/>
                </a:solidFill>
              </a:rPr>
              <a:t>recordativa santificada </a:t>
            </a:r>
            <a:r>
              <a:rPr lang="es-CO" dirty="0">
                <a:solidFill>
                  <a:srgbClr val="0070C0"/>
                </a:solidFill>
              </a:rPr>
              <a:t>por Dios ha sido derribada, y en su lugar se destaca ante el mundo </a:t>
            </a:r>
            <a:r>
              <a:rPr lang="es-CO" dirty="0" smtClean="0">
                <a:solidFill>
                  <a:srgbClr val="0070C0"/>
                </a:solidFill>
              </a:rPr>
              <a:t>un día </a:t>
            </a:r>
            <a:r>
              <a:rPr lang="es-CO" dirty="0">
                <a:solidFill>
                  <a:srgbClr val="0070C0"/>
                </a:solidFill>
              </a:rPr>
              <a:t>de reposo falso que no tiene santidad. </a:t>
            </a:r>
            <a:endParaRPr lang="es-CO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Mientras </a:t>
            </a:r>
            <a:r>
              <a:rPr lang="es-CO" dirty="0">
                <a:solidFill>
                  <a:srgbClr val="FF0000"/>
                </a:solidFill>
              </a:rPr>
              <a:t>las potestades de las </a:t>
            </a:r>
            <a:r>
              <a:rPr lang="es-CO" dirty="0" smtClean="0">
                <a:solidFill>
                  <a:srgbClr val="FF0000"/>
                </a:solidFill>
              </a:rPr>
              <a:t>tinieblas están </a:t>
            </a:r>
            <a:r>
              <a:rPr lang="es-CO" dirty="0">
                <a:solidFill>
                  <a:srgbClr val="FF0000"/>
                </a:solidFill>
              </a:rPr>
              <a:t>conmoviendo los elementos inferiores, el Señor del cielo está </a:t>
            </a:r>
            <a:r>
              <a:rPr lang="es-CO" dirty="0" smtClean="0">
                <a:solidFill>
                  <a:srgbClr val="FF0000"/>
                </a:solidFill>
              </a:rPr>
              <a:t>mandando poder </a:t>
            </a:r>
            <a:r>
              <a:rPr lang="es-CO" dirty="0">
                <a:solidFill>
                  <a:srgbClr val="FF0000"/>
                </a:solidFill>
              </a:rPr>
              <a:t>de lo alto para hacer frente a la emergencia, incitando a sus agentes vivos </a:t>
            </a:r>
            <a:r>
              <a:rPr lang="es-CO" dirty="0" smtClean="0">
                <a:solidFill>
                  <a:srgbClr val="FF0000"/>
                </a:solidFill>
              </a:rPr>
              <a:t>a que </a:t>
            </a:r>
            <a:r>
              <a:rPr lang="es-CO" dirty="0">
                <a:solidFill>
                  <a:srgbClr val="FF0000"/>
                </a:solidFill>
              </a:rPr>
              <a:t>exalten la ley del cielo.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Ahora</a:t>
            </a:r>
            <a:r>
              <a:rPr lang="es-CO" dirty="0">
                <a:solidFill>
                  <a:srgbClr val="FF0000"/>
                </a:solidFill>
              </a:rPr>
              <a:t>, ahora mismo, es el tiempo en que </a:t>
            </a:r>
            <a:r>
              <a:rPr lang="es-CO" dirty="0" smtClean="0">
                <a:solidFill>
                  <a:srgbClr val="FF0000"/>
                </a:solidFill>
              </a:rPr>
              <a:t>debemos trabajar </a:t>
            </a:r>
            <a:r>
              <a:rPr lang="es-CO" dirty="0">
                <a:solidFill>
                  <a:srgbClr val="FF0000"/>
                </a:solidFill>
              </a:rPr>
              <a:t>en los países extranjeros. </a:t>
            </a:r>
            <a:r>
              <a:rPr lang="es-CO" dirty="0" smtClean="0">
                <a:solidFill>
                  <a:srgbClr val="FF0000"/>
                </a:solidFill>
              </a:rPr>
              <a:t>Cuando </a:t>
            </a:r>
            <a:r>
              <a:rPr lang="es-CO" dirty="0">
                <a:solidFill>
                  <a:srgbClr val="FF0000"/>
                </a:solidFill>
              </a:rPr>
              <a:t>los Estados Unidos, el país de </a:t>
            </a:r>
            <a:r>
              <a:rPr lang="es-CO" dirty="0" smtClean="0">
                <a:solidFill>
                  <a:srgbClr val="FF0000"/>
                </a:solidFill>
              </a:rPr>
              <a:t>la libertad </a:t>
            </a:r>
            <a:r>
              <a:rPr lang="es-CO" dirty="0">
                <a:solidFill>
                  <a:srgbClr val="FF0000"/>
                </a:solidFill>
              </a:rPr>
              <a:t>religiosa, se una con el papado para forzar la conciencia y obligar a </a:t>
            </a:r>
            <a:r>
              <a:rPr lang="es-CO" dirty="0" smtClean="0">
                <a:solidFill>
                  <a:srgbClr val="FF0000"/>
                </a:solidFill>
              </a:rPr>
              <a:t>los hombres </a:t>
            </a:r>
            <a:r>
              <a:rPr lang="es-CO" dirty="0">
                <a:solidFill>
                  <a:srgbClr val="FF0000"/>
                </a:solidFill>
              </a:rPr>
              <a:t>a honrar el falso día de reposo, los habitantes de todo país del </a:t>
            </a:r>
            <a:r>
              <a:rPr lang="es-CO" dirty="0" smtClean="0">
                <a:solidFill>
                  <a:srgbClr val="FF0000"/>
                </a:solidFill>
              </a:rPr>
              <a:t>globo serán </a:t>
            </a:r>
            <a:r>
              <a:rPr lang="es-CO" dirty="0">
                <a:solidFill>
                  <a:srgbClr val="FF0000"/>
                </a:solidFill>
              </a:rPr>
              <a:t>inducidos a seguir su ejemplo.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Nuestros </a:t>
            </a:r>
            <a:r>
              <a:rPr lang="es-CO" dirty="0">
                <a:solidFill>
                  <a:srgbClr val="FF0000"/>
                </a:solidFill>
              </a:rPr>
              <a:t>hermanos no están despiertos ni </a:t>
            </a:r>
            <a:r>
              <a:rPr lang="es-CO" dirty="0" smtClean="0">
                <a:solidFill>
                  <a:srgbClr val="FF0000"/>
                </a:solidFill>
              </a:rPr>
              <a:t>a medias </a:t>
            </a:r>
            <a:r>
              <a:rPr lang="es-CO" dirty="0">
                <a:solidFill>
                  <a:srgbClr val="FF0000"/>
                </a:solidFill>
              </a:rPr>
              <a:t>para hacer todo lo que pueden, con las comodidades que tienen a </a:t>
            </a:r>
            <a:r>
              <a:rPr lang="es-CO" dirty="0" smtClean="0">
                <a:solidFill>
                  <a:srgbClr val="FF0000"/>
                </a:solidFill>
              </a:rPr>
              <a:t>su alcance</a:t>
            </a:r>
            <a:r>
              <a:rPr lang="es-CO" dirty="0">
                <a:solidFill>
                  <a:srgbClr val="FF0000"/>
                </a:solidFill>
              </a:rPr>
              <a:t>, para extender el mensaje de amonestación.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697609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4500" b="1" u="sng" dirty="0"/>
              <a:t>El último mensaje de misericordia</a:t>
            </a:r>
          </a:p>
          <a:p>
            <a:pPr marL="0" indent="0" algn="ctr">
              <a:buNone/>
            </a:pPr>
            <a:r>
              <a:rPr lang="es-CO" dirty="0"/>
              <a:t>El Señor Dios del cielo no enviará al mundo sus juicios por la desobediencia y </a:t>
            </a:r>
            <a:r>
              <a:rPr lang="es-CO" dirty="0" smtClean="0"/>
              <a:t>la transgresión </a:t>
            </a:r>
            <a:r>
              <a:rPr lang="es-CO" u="sng" dirty="0"/>
              <a:t>antes de haber enviado sus atalayas para que den la </a:t>
            </a:r>
            <a:r>
              <a:rPr lang="es-CO" u="sng" dirty="0" smtClean="0"/>
              <a:t>amonestación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No </a:t>
            </a:r>
            <a:r>
              <a:rPr lang="es-CO" dirty="0"/>
              <a:t>cerrará el tiempo de gracia </a:t>
            </a:r>
            <a:r>
              <a:rPr lang="es-CO" u="sng" dirty="0"/>
              <a:t>hasta que el mensaje haya sido proclamado </a:t>
            </a:r>
            <a:r>
              <a:rPr lang="es-CO" u="sng" dirty="0" smtClean="0"/>
              <a:t>con más </a:t>
            </a:r>
            <a:r>
              <a:rPr lang="es-CO" u="sng" dirty="0"/>
              <a:t>claridad. </a:t>
            </a:r>
            <a:endParaRPr lang="es-CO" u="sng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ley de Dios ha de ser magnificada.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Sus </a:t>
            </a:r>
            <a:r>
              <a:rPr lang="es-CO" dirty="0"/>
              <a:t>requerimientos han </a:t>
            </a:r>
            <a:r>
              <a:rPr lang="es-CO" dirty="0" smtClean="0"/>
              <a:t>de ser </a:t>
            </a:r>
            <a:r>
              <a:rPr lang="es-CO" dirty="0"/>
              <a:t>presentados en su verdadero carácter sagrado, para que la gente se </a:t>
            </a:r>
            <a:r>
              <a:rPr lang="es-CO" dirty="0" smtClean="0"/>
              <a:t>vea obligada </a:t>
            </a:r>
            <a:r>
              <a:rPr lang="es-CO" dirty="0"/>
              <a:t>a decidir en pro o </a:t>
            </a:r>
            <a:r>
              <a:rPr lang="es-CO" dirty="0" smtClean="0"/>
              <a:t>en </a:t>
            </a:r>
            <a:r>
              <a:rPr lang="es-CO" dirty="0"/>
              <a:t>contra de la verdad.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Sin </a:t>
            </a:r>
            <a:r>
              <a:rPr lang="es-CO" dirty="0"/>
              <a:t>embargo, la obra </a:t>
            </a:r>
            <a:r>
              <a:rPr lang="es-CO" dirty="0" smtClean="0"/>
              <a:t>será abreviada (acortada) en </a:t>
            </a:r>
            <a:r>
              <a:rPr lang="es-CO" dirty="0"/>
              <a:t>justicia.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mensaje de la justicia de Cristo ha de resonar de </a:t>
            </a:r>
            <a:r>
              <a:rPr lang="es-CO" dirty="0" smtClean="0"/>
              <a:t>un extremo </a:t>
            </a:r>
            <a:r>
              <a:rPr lang="es-CO" dirty="0"/>
              <a:t>de la tierra hasta el otro para preparar el camino del Señor.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es </a:t>
            </a:r>
            <a:r>
              <a:rPr lang="es-CO" dirty="0" smtClean="0"/>
              <a:t>la gloria </a:t>
            </a:r>
            <a:r>
              <a:rPr lang="es-CO" dirty="0"/>
              <a:t>de Dios que termina la obra del tercer ángel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Nota: </a:t>
            </a:r>
            <a:r>
              <a:rPr lang="es-CO" u="sng" dirty="0" smtClean="0"/>
              <a:t>¿Recuerdan las Palabras </a:t>
            </a:r>
            <a:r>
              <a:rPr lang="es-CO" u="sng" dirty="0"/>
              <a:t>de Cristo?</a:t>
            </a:r>
            <a:r>
              <a:rPr lang="es-CO" dirty="0"/>
              <a:t>, </a:t>
            </a:r>
            <a:r>
              <a:rPr lang="es-CO" dirty="0" smtClean="0"/>
              <a:t>¡por </a:t>
            </a:r>
            <a:r>
              <a:rPr lang="es-CO" dirty="0"/>
              <a:t>causa de </a:t>
            </a:r>
          </a:p>
          <a:p>
            <a:pPr marL="0" indent="0" algn="ctr">
              <a:buNone/>
            </a:pPr>
            <a:r>
              <a:rPr lang="es-CO" dirty="0"/>
              <a:t>los escogidos, aquellos días serán </a:t>
            </a:r>
            <a:r>
              <a:rPr lang="es-CO" dirty="0" smtClean="0"/>
              <a:t>acortados! Ver </a:t>
            </a:r>
            <a:r>
              <a:rPr lang="es-CO" dirty="0" smtClean="0">
                <a:solidFill>
                  <a:srgbClr val="FF0000"/>
                </a:solidFill>
              </a:rPr>
              <a:t>(Mar:24:22).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63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70000" lnSpcReduction="20000"/>
          </a:bodyPr>
          <a:lstStyle/>
          <a:p>
            <a:r>
              <a:rPr lang="es-CO" dirty="0">
                <a:solidFill>
                  <a:srgbClr val="FF0000"/>
                </a:solidFill>
              </a:rPr>
              <a:t>No hay en nuestro mundo obra tan grande, sagrada y gloriosa, ninguna que </a:t>
            </a:r>
            <a:r>
              <a:rPr lang="es-CO" dirty="0" smtClean="0">
                <a:solidFill>
                  <a:srgbClr val="FF0000"/>
                </a:solidFill>
              </a:rPr>
              <a:t>Dios honre </a:t>
            </a:r>
            <a:r>
              <a:rPr lang="es-CO" dirty="0">
                <a:solidFill>
                  <a:srgbClr val="FF0000"/>
                </a:solidFill>
              </a:rPr>
              <a:t>tanto, como esta obra evangélica. El mensaje presentado en este tiempo </a:t>
            </a:r>
            <a:r>
              <a:rPr lang="es-CO" dirty="0" smtClean="0">
                <a:solidFill>
                  <a:srgbClr val="FF0000"/>
                </a:solidFill>
              </a:rPr>
              <a:t>es el </a:t>
            </a:r>
            <a:r>
              <a:rPr lang="es-CO" dirty="0">
                <a:solidFill>
                  <a:srgbClr val="FF0000"/>
                </a:solidFill>
              </a:rPr>
              <a:t>último mensaje de misericordia para un mundo caído. </a:t>
            </a:r>
            <a:r>
              <a:rPr lang="es-CO" dirty="0" smtClean="0">
                <a:solidFill>
                  <a:srgbClr val="FF0000"/>
                </a:solidFill>
              </a:rPr>
              <a:t>Los </a:t>
            </a:r>
            <a:r>
              <a:rPr lang="es-CO" dirty="0">
                <a:solidFill>
                  <a:srgbClr val="FF0000"/>
                </a:solidFill>
              </a:rPr>
              <a:t>que tienen </a:t>
            </a:r>
            <a:r>
              <a:rPr lang="es-CO" dirty="0" smtClean="0">
                <a:solidFill>
                  <a:srgbClr val="FF0000"/>
                </a:solidFill>
              </a:rPr>
              <a:t>el privilegio </a:t>
            </a:r>
            <a:r>
              <a:rPr lang="es-CO" dirty="0">
                <a:solidFill>
                  <a:srgbClr val="FF0000"/>
                </a:solidFill>
              </a:rPr>
              <a:t>de oírlo y persisten en negarse a escuchar la amonestación, </a:t>
            </a:r>
            <a:r>
              <a:rPr lang="es-CO" dirty="0" smtClean="0">
                <a:solidFill>
                  <a:srgbClr val="FF0000"/>
                </a:solidFill>
              </a:rPr>
              <a:t>desechan su </a:t>
            </a:r>
            <a:r>
              <a:rPr lang="es-CO" dirty="0">
                <a:solidFill>
                  <a:srgbClr val="FF0000"/>
                </a:solidFill>
              </a:rPr>
              <a:t>última esperanza de salvación. No habrá segunda prueba.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palabra de verdad: "Escrito está" es el Evangelio que hemos de predicar. </a:t>
            </a:r>
            <a:r>
              <a:rPr lang="es-CO" dirty="0" smtClean="0"/>
              <a:t>No hay </a:t>
            </a:r>
            <a:r>
              <a:rPr lang="es-CO" dirty="0"/>
              <a:t>espada flamígera puesta delante de este árbol de vida. Todos los que </a:t>
            </a:r>
            <a:r>
              <a:rPr lang="es-CO" dirty="0" smtClean="0"/>
              <a:t>quieran pueden </a:t>
            </a:r>
            <a:r>
              <a:rPr lang="es-CO" dirty="0"/>
              <a:t>participar de él. No hay poder capaz de impedir a alguna alma sacar </a:t>
            </a:r>
            <a:r>
              <a:rPr lang="es-CO" dirty="0" smtClean="0"/>
              <a:t>de sus </a:t>
            </a:r>
            <a:r>
              <a:rPr lang="es-CO" dirty="0"/>
              <a:t>frutos. Todos pueden comer y vivir para siempre</a:t>
            </a:r>
            <a:r>
              <a:rPr lang="es-CO" dirty="0" smtClean="0"/>
              <a:t>.</a:t>
            </a:r>
          </a:p>
          <a:p>
            <a:endParaRPr lang="es-CO" dirty="0" smtClean="0">
              <a:solidFill>
                <a:srgbClr val="FF0000"/>
              </a:solidFill>
            </a:endParaRPr>
          </a:p>
          <a:p>
            <a:r>
              <a:rPr lang="es-CO" dirty="0" smtClean="0">
                <a:solidFill>
                  <a:srgbClr val="FF0000"/>
                </a:solidFill>
              </a:rPr>
              <a:t>En </a:t>
            </a:r>
            <a:r>
              <a:rPr lang="es-CO" dirty="0">
                <a:solidFill>
                  <a:srgbClr val="FF0000"/>
                </a:solidFill>
              </a:rPr>
              <a:t>los mensajes de Dios al mundo, la iglesia remanente llevará misterios que </a:t>
            </a:r>
            <a:r>
              <a:rPr lang="es-CO" dirty="0" smtClean="0">
                <a:solidFill>
                  <a:srgbClr val="FF0000"/>
                </a:solidFill>
              </a:rPr>
              <a:t>los ángeles </a:t>
            </a:r>
            <a:r>
              <a:rPr lang="es-CO" dirty="0">
                <a:solidFill>
                  <a:srgbClr val="FF0000"/>
                </a:solidFill>
              </a:rPr>
              <a:t>desean escudriñar, que los profetas, reyes y justos desearon </a:t>
            </a:r>
            <a:r>
              <a:rPr lang="es-CO" dirty="0" smtClean="0">
                <a:solidFill>
                  <a:srgbClr val="FF0000"/>
                </a:solidFill>
              </a:rPr>
              <a:t>comprender. Los </a:t>
            </a:r>
            <a:r>
              <a:rPr lang="es-CO" dirty="0">
                <a:solidFill>
                  <a:srgbClr val="FF0000"/>
                </a:solidFill>
              </a:rPr>
              <a:t>profetas predijeron estas cosas y anhelaron comprender lo que </a:t>
            </a:r>
            <a:r>
              <a:rPr lang="es-CO" dirty="0" smtClean="0">
                <a:solidFill>
                  <a:srgbClr val="FF0000"/>
                </a:solidFill>
              </a:rPr>
              <a:t>predecían; pero </a:t>
            </a:r>
            <a:r>
              <a:rPr lang="es-CO" dirty="0">
                <a:solidFill>
                  <a:srgbClr val="FF0000"/>
                </a:solidFill>
              </a:rPr>
              <a:t>no se les dio este privilegio. Anhelaron ver lo que vemos, y oír lo que </a:t>
            </a:r>
            <a:r>
              <a:rPr lang="es-CO" dirty="0" smtClean="0">
                <a:solidFill>
                  <a:srgbClr val="FF0000"/>
                </a:solidFill>
              </a:rPr>
              <a:t>oímos; pero </a:t>
            </a:r>
            <a:r>
              <a:rPr lang="es-CO" dirty="0">
                <a:solidFill>
                  <a:srgbClr val="FF0000"/>
                </a:solidFill>
              </a:rPr>
              <a:t>no pudieron. Lo sabrán todo cuando Cristo venga por segunda vez; </a:t>
            </a:r>
            <a:r>
              <a:rPr lang="es-CO" dirty="0" smtClean="0">
                <a:solidFill>
                  <a:srgbClr val="FF0000"/>
                </a:solidFill>
              </a:rPr>
              <a:t>cuando, rodeado </a:t>
            </a:r>
            <a:r>
              <a:rPr lang="es-CO" dirty="0">
                <a:solidFill>
                  <a:srgbClr val="FF0000"/>
                </a:solidFill>
              </a:rPr>
              <a:t>por una multitud que nadie puede contar, explique la liberación </a:t>
            </a:r>
            <a:r>
              <a:rPr lang="es-CO" dirty="0" smtClean="0">
                <a:solidFill>
                  <a:srgbClr val="FF0000"/>
                </a:solidFill>
              </a:rPr>
              <a:t>realizada por </a:t>
            </a:r>
            <a:r>
              <a:rPr lang="es-CO" dirty="0">
                <a:solidFill>
                  <a:srgbClr val="FF0000"/>
                </a:solidFill>
              </a:rPr>
              <a:t>su gran sacrificio.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171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4400" b="1" u="sng" dirty="0"/>
              <a:t>Nadie se quede sin amonestación</a:t>
            </a:r>
          </a:p>
          <a:p>
            <a:pPr marL="0" indent="0">
              <a:buNone/>
            </a:pPr>
            <a:r>
              <a:rPr lang="es-CO" dirty="0"/>
              <a:t>Mientras los ángeles retienen los cuatro vientos, debemos trabajar con </a:t>
            </a:r>
            <a:r>
              <a:rPr lang="es-CO" dirty="0" smtClean="0"/>
              <a:t>toda nuestra </a:t>
            </a:r>
            <a:r>
              <a:rPr lang="es-CO" dirty="0"/>
              <a:t>capacidad. Debemos dar nuestro mensaje sin dilación. Debemos dar </a:t>
            </a:r>
            <a:r>
              <a:rPr lang="es-CO" dirty="0" smtClean="0"/>
              <a:t>al universo </a:t>
            </a:r>
            <a:r>
              <a:rPr lang="es-CO" dirty="0"/>
              <a:t>celestial y a los hombres de esta época degenerada evidencia de </a:t>
            </a:r>
            <a:r>
              <a:rPr lang="es-CO" dirty="0" smtClean="0"/>
              <a:t>que nuestra </a:t>
            </a:r>
            <a:r>
              <a:rPr lang="es-CO" dirty="0"/>
              <a:t>religión es una fe y un poder de los cuales Cristo es el autor, y su </a:t>
            </a:r>
            <a:r>
              <a:rPr lang="es-CO" dirty="0" smtClean="0"/>
              <a:t>Palabra el </a:t>
            </a:r>
            <a:r>
              <a:rPr lang="es-CO" dirty="0"/>
              <a:t>oráculo divino. </a:t>
            </a:r>
            <a:endParaRPr lang="es-CO" dirty="0" smtClean="0"/>
          </a:p>
          <a:p>
            <a:r>
              <a:rPr lang="es-CO" dirty="0" smtClean="0"/>
              <a:t>Hay </a:t>
            </a:r>
            <a:r>
              <a:rPr lang="es-CO" dirty="0"/>
              <a:t>almas humanas en la balanza, Serán súbditos del reino </a:t>
            </a:r>
            <a:r>
              <a:rPr lang="es-CO" dirty="0" smtClean="0"/>
              <a:t>de Dios </a:t>
            </a:r>
            <a:r>
              <a:rPr lang="es-CO" dirty="0"/>
              <a:t>o esclavos del </a:t>
            </a:r>
            <a:r>
              <a:rPr lang="es-CO" dirty="0" smtClean="0"/>
              <a:t>despotismo </a:t>
            </a:r>
            <a:r>
              <a:rPr lang="es-CO" dirty="0"/>
              <a:t>de Satanás. Todos han de tener </a:t>
            </a:r>
            <a:r>
              <a:rPr lang="es-CO" dirty="0" smtClean="0"/>
              <a:t>oportunidad de </a:t>
            </a:r>
            <a:r>
              <a:rPr lang="es-CO" dirty="0"/>
              <a:t>aceptar la esperanza a ellos presentada en el Evangelio; y ¿cómo pueden </a:t>
            </a:r>
            <a:r>
              <a:rPr lang="es-CO" dirty="0" smtClean="0"/>
              <a:t>oír sin </a:t>
            </a:r>
            <a:r>
              <a:rPr lang="es-CO" dirty="0"/>
              <a:t>que haya quien les predique</a:t>
            </a:r>
            <a:r>
              <a:rPr lang="es-CO" dirty="0" smtClean="0"/>
              <a:t>?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La familia humana necesita una </a:t>
            </a:r>
            <a:r>
              <a:rPr lang="es-CO" dirty="0" smtClean="0"/>
              <a:t>renovación moral</a:t>
            </a:r>
            <a:r>
              <a:rPr lang="es-CO" dirty="0"/>
              <a:t>, una preparación del carácter, a fin de poder subsistir en la presencia </a:t>
            </a:r>
            <a:r>
              <a:rPr lang="es-CO" dirty="0" smtClean="0"/>
              <a:t>de Dios</a:t>
            </a:r>
            <a:r>
              <a:rPr lang="es-CO" dirty="0"/>
              <a:t>. Hay almas a punto de perecer a causa de los errores teóricos </a:t>
            </a:r>
            <a:r>
              <a:rPr lang="es-CO" dirty="0" smtClean="0"/>
              <a:t>prevalecientes destinados </a:t>
            </a:r>
            <a:r>
              <a:rPr lang="es-CO" dirty="0"/>
              <a:t>a contrarrestar el mensaje del Evangelio. </a:t>
            </a:r>
            <a:endParaRPr lang="es-CO" dirty="0" smtClean="0"/>
          </a:p>
          <a:p>
            <a:pPr marL="0" indent="0">
              <a:buNone/>
            </a:pPr>
            <a:r>
              <a:rPr lang="es-CO" sz="3600" b="1" dirty="0" smtClean="0"/>
              <a:t>¿</a:t>
            </a:r>
            <a:r>
              <a:rPr lang="es-CO" sz="3600" b="1" dirty="0"/>
              <a:t>Quiénes </a:t>
            </a:r>
            <a:r>
              <a:rPr lang="es-CO" sz="3600" b="1" dirty="0" smtClean="0"/>
              <a:t>querrán consagrarse </a:t>
            </a:r>
            <a:r>
              <a:rPr lang="es-CO" sz="3600" b="1" dirty="0"/>
              <a:t>ahora plenamente a la obra de colaborar juntamente con Dios?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78418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5527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Mientras </a:t>
            </a:r>
            <a:r>
              <a:rPr lang="es-CO" dirty="0"/>
              <a:t>veis los peligros y la miseria del mundo por obra de Satanás, no </a:t>
            </a:r>
            <a:r>
              <a:rPr lang="es-CO" dirty="0" smtClean="0"/>
              <a:t>agotéis en </a:t>
            </a:r>
            <a:r>
              <a:rPr lang="es-CO" dirty="0"/>
              <a:t>ociosas lamentaciones las energías que Dios os ha dado, sino antes </a:t>
            </a:r>
            <a:r>
              <a:rPr lang="es-CO" dirty="0" smtClean="0"/>
              <a:t>trabajad por </a:t>
            </a:r>
            <a:r>
              <a:rPr lang="es-CO" dirty="0"/>
              <a:t>vosotros mismos y los demás.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Despertad </a:t>
            </a:r>
            <a:r>
              <a:rPr lang="es-CO" dirty="0">
                <a:solidFill>
                  <a:srgbClr val="FF0000"/>
                </a:solidFill>
              </a:rPr>
              <a:t>y preocupaos por los que </a:t>
            </a:r>
            <a:r>
              <a:rPr lang="es-CO" dirty="0" smtClean="0">
                <a:solidFill>
                  <a:srgbClr val="FF0000"/>
                </a:solidFill>
              </a:rPr>
              <a:t>perecen.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Si </a:t>
            </a:r>
            <a:r>
              <a:rPr lang="es-CO" dirty="0">
                <a:solidFill>
                  <a:srgbClr val="FF0000"/>
                </a:solidFill>
              </a:rPr>
              <a:t>no se los gana para Cristo, perderán una eternidad de bienaventuranza.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Pensad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en </a:t>
            </a:r>
            <a:r>
              <a:rPr lang="es-CO" dirty="0">
                <a:solidFill>
                  <a:srgbClr val="FF0000"/>
                </a:solidFill>
              </a:rPr>
              <a:t>lo que les es posible ganar.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El </a:t>
            </a:r>
            <a:r>
              <a:rPr lang="es-CO" dirty="0">
                <a:solidFill>
                  <a:srgbClr val="FF0000"/>
                </a:solidFill>
              </a:rPr>
              <a:t>alma que Dios creó y que Cristo redimió es </a:t>
            </a:r>
            <a:r>
              <a:rPr lang="es-CO" dirty="0" smtClean="0">
                <a:solidFill>
                  <a:srgbClr val="FF0000"/>
                </a:solidFill>
              </a:rPr>
              <a:t>de gran </a:t>
            </a:r>
            <a:r>
              <a:rPr lang="es-CO" dirty="0">
                <a:solidFill>
                  <a:srgbClr val="FF0000"/>
                </a:solidFill>
              </a:rPr>
              <a:t>valor en virtud de las posibilidades que tiene, las ventajas espirituales que </a:t>
            </a:r>
            <a:r>
              <a:rPr lang="es-CO" dirty="0" smtClean="0">
                <a:solidFill>
                  <a:srgbClr val="FF0000"/>
                </a:solidFill>
              </a:rPr>
              <a:t>le han </a:t>
            </a:r>
            <a:r>
              <a:rPr lang="es-CO" dirty="0">
                <a:solidFill>
                  <a:srgbClr val="FF0000"/>
                </a:solidFill>
              </a:rPr>
              <a:t>sido concedidas, las capacidades que puede poseer si la Palabra de Dios </a:t>
            </a:r>
            <a:r>
              <a:rPr lang="es-CO" dirty="0" smtClean="0">
                <a:solidFill>
                  <a:srgbClr val="FF0000"/>
                </a:solidFill>
              </a:rPr>
              <a:t>la vivifica</a:t>
            </a:r>
            <a:r>
              <a:rPr lang="es-CO" dirty="0">
                <a:solidFill>
                  <a:srgbClr val="FF0000"/>
                </a:solidFill>
              </a:rPr>
              <a:t>, y la inmortalidad que por el Dador de la vida puede obtener si </a:t>
            </a:r>
            <a:r>
              <a:rPr lang="es-CO" dirty="0" smtClean="0">
                <a:solidFill>
                  <a:srgbClr val="FF0000"/>
                </a:solidFill>
              </a:rPr>
              <a:t>es obediente.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Un alma es de más valor para el cielo que todo un mundo </a:t>
            </a:r>
            <a:r>
              <a:rPr lang="es-CO" dirty="0" smtClean="0">
                <a:solidFill>
                  <a:srgbClr val="FF0000"/>
                </a:solidFill>
              </a:rPr>
              <a:t>de propiedades</a:t>
            </a:r>
            <a:r>
              <a:rPr lang="es-CO" dirty="0">
                <a:solidFill>
                  <a:srgbClr val="FF0000"/>
                </a:solidFill>
              </a:rPr>
              <a:t>, casas, tierras y dinero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Debiéramos </a:t>
            </a:r>
            <a:r>
              <a:rPr lang="es-CO" dirty="0"/>
              <a:t>emplear nuestros recursos </a:t>
            </a:r>
            <a:r>
              <a:rPr lang="es-CO" dirty="0" smtClean="0"/>
              <a:t>hasta lo </a:t>
            </a:r>
            <a:r>
              <a:rPr lang="es-CO" dirty="0"/>
              <a:t>sumo para la conversión de un alma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Un alma ganada para Cristo reflejará </a:t>
            </a:r>
            <a:r>
              <a:rPr lang="es-CO" dirty="0" smtClean="0"/>
              <a:t>en derredor </a:t>
            </a:r>
            <a:r>
              <a:rPr lang="es-CO" dirty="0"/>
              <a:t>suyo la luz del cielo, que, penetrando las tinieblas morales, salvará </a:t>
            </a:r>
            <a:r>
              <a:rPr lang="es-CO" dirty="0" smtClean="0"/>
              <a:t>a otras </a:t>
            </a:r>
            <a:r>
              <a:rPr lang="es-CO" dirty="0"/>
              <a:t>almas.</a:t>
            </a:r>
          </a:p>
        </p:txBody>
      </p:sp>
    </p:spTree>
    <p:extLst>
      <p:ext uri="{BB962C8B-B14F-4D97-AF65-F5344CB8AC3E}">
        <p14:creationId xmlns:p14="http://schemas.microsoft.com/office/powerpoint/2010/main" val="173486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Si Cristo dejó las noventa y nueve para buscar y salvar a la oveja perdida</a:t>
            </a:r>
            <a:r>
              <a:rPr lang="es-CO" dirty="0" smtClean="0"/>
              <a:t>, ¿</a:t>
            </a:r>
            <a:r>
              <a:rPr lang="es-CO" dirty="0"/>
              <a:t>podremos quedar justificados haciendo menos? ¿No es la omisión de </a:t>
            </a:r>
            <a:r>
              <a:rPr lang="es-CO" dirty="0" smtClean="0"/>
              <a:t>trabajar como </a:t>
            </a:r>
            <a:r>
              <a:rPr lang="es-CO" dirty="0"/>
              <a:t>Cristo trabajó, de sacrificarse como él se sacrificó, una traición hecha a </a:t>
            </a:r>
            <a:r>
              <a:rPr lang="es-CO" dirty="0" smtClean="0"/>
              <a:t>los cometidos </a:t>
            </a:r>
            <a:r>
              <a:rPr lang="es-CO" dirty="0"/>
              <a:t>sagrados, un insulto a Dios?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Haced </a:t>
            </a:r>
            <a:r>
              <a:rPr lang="es-CO" dirty="0">
                <a:solidFill>
                  <a:srgbClr val="FF0000"/>
                </a:solidFill>
              </a:rPr>
              <a:t>resonar la alarma por toda la longitud y anchura de la tierra. Decid a </a:t>
            </a:r>
            <a:r>
              <a:rPr lang="es-CO" dirty="0" smtClean="0">
                <a:solidFill>
                  <a:srgbClr val="FF0000"/>
                </a:solidFill>
              </a:rPr>
              <a:t>la gente </a:t>
            </a:r>
            <a:r>
              <a:rPr lang="es-CO" dirty="0">
                <a:solidFill>
                  <a:srgbClr val="FF0000"/>
                </a:solidFill>
              </a:rPr>
              <a:t>que el día del Señor está cerca y se apresura grandemente. </a:t>
            </a:r>
            <a:r>
              <a:rPr lang="es-CO" dirty="0" smtClean="0">
                <a:solidFill>
                  <a:srgbClr val="FF0000"/>
                </a:solidFill>
              </a:rPr>
              <a:t>No </a:t>
            </a:r>
            <a:r>
              <a:rPr lang="es-CO" dirty="0">
                <a:solidFill>
                  <a:srgbClr val="FF0000"/>
                </a:solidFill>
              </a:rPr>
              <a:t>quede </a:t>
            </a:r>
            <a:r>
              <a:rPr lang="es-CO" dirty="0" smtClean="0">
                <a:solidFill>
                  <a:srgbClr val="FF0000"/>
                </a:solidFill>
              </a:rPr>
              <a:t>nadie sin </a:t>
            </a:r>
            <a:r>
              <a:rPr lang="es-CO" dirty="0">
                <a:solidFill>
                  <a:srgbClr val="FF0000"/>
                </a:solidFill>
              </a:rPr>
              <a:t>amonestación.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Podríamos </a:t>
            </a:r>
            <a:r>
              <a:rPr lang="es-CO" dirty="0"/>
              <a:t>estar en lugar de las pobres almas que </a:t>
            </a:r>
            <a:r>
              <a:rPr lang="es-CO" dirty="0" smtClean="0"/>
              <a:t>yerran. Podríamos </a:t>
            </a:r>
            <a:r>
              <a:rPr lang="es-CO" dirty="0"/>
              <a:t>haber sido colocados entre los bárbaros.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 acuerdo </a:t>
            </a:r>
            <a:r>
              <a:rPr lang="es-CO" dirty="0"/>
              <a:t>con </a:t>
            </a:r>
            <a:r>
              <a:rPr lang="es-CO" dirty="0" smtClean="0"/>
              <a:t>la verdad </a:t>
            </a:r>
            <a:r>
              <a:rPr lang="es-CO" dirty="0"/>
              <a:t>que hemos recibido en mayor medida que los demás, somos </a:t>
            </a:r>
            <a:r>
              <a:rPr lang="es-CO" dirty="0" smtClean="0"/>
              <a:t>deudores para </a:t>
            </a:r>
            <a:r>
              <a:rPr lang="es-CO" dirty="0"/>
              <a:t>impartírsela.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9825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No tenemos tiempo que perder. El fin está cerca.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viajar de lugar en lugar </a:t>
            </a:r>
            <a:r>
              <a:rPr lang="es-CO" dirty="0" smtClean="0"/>
              <a:t>para difundir </a:t>
            </a:r>
            <a:r>
              <a:rPr lang="es-CO" dirty="0"/>
              <a:t>la verdad quedará pronto rodeado de peligros a diestra y siniestra.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Se</a:t>
            </a:r>
            <a:r>
              <a:rPr lang="es-CO" dirty="0"/>
              <a:t> </a:t>
            </a:r>
            <a:r>
              <a:rPr lang="es-CO" dirty="0" smtClean="0"/>
              <a:t>pondrá </a:t>
            </a:r>
            <a:r>
              <a:rPr lang="es-CO" dirty="0"/>
              <a:t>todo obstáculo en el camino de los mensajeros del Señor, para que </a:t>
            </a:r>
            <a:r>
              <a:rPr lang="es-CO" dirty="0" smtClean="0"/>
              <a:t>no puedan </a:t>
            </a:r>
            <a:r>
              <a:rPr lang="es-CO" dirty="0"/>
              <a:t>hacer lo que les es posible hacer ahora. Debemos mirar bien de </a:t>
            </a:r>
            <a:r>
              <a:rPr lang="es-CO" dirty="0" smtClean="0"/>
              <a:t>frente nuestra </a:t>
            </a:r>
            <a:r>
              <a:rPr lang="es-CO" dirty="0"/>
              <a:t>obra y avanzar tan rápidamente como sea posible en una guerra </a:t>
            </a:r>
            <a:r>
              <a:rPr lang="es-CO" dirty="0" smtClean="0"/>
              <a:t>agresiva.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Por </a:t>
            </a:r>
            <a:r>
              <a:rPr lang="es-CO" dirty="0">
                <a:solidFill>
                  <a:srgbClr val="FF0000"/>
                </a:solidFill>
              </a:rPr>
              <a:t>la luz que Dios me ha dado, sé que las potestades de las tinieblas </a:t>
            </a:r>
            <a:r>
              <a:rPr lang="es-CO" dirty="0" smtClean="0">
                <a:solidFill>
                  <a:srgbClr val="FF0000"/>
                </a:solidFill>
              </a:rPr>
              <a:t>están obrando </a:t>
            </a:r>
            <a:r>
              <a:rPr lang="es-CO" dirty="0">
                <a:solidFill>
                  <a:srgbClr val="FF0000"/>
                </a:solidFill>
              </a:rPr>
              <a:t>con intensa energía desde abajo, y con paso furtivo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  <a:latin typeface="Agency FB" pitchFamily="34" charset="0"/>
              </a:rPr>
              <a:t>Que </a:t>
            </a:r>
            <a:r>
              <a:rPr lang="es-CO" dirty="0">
                <a:solidFill>
                  <a:srgbClr val="FF0000"/>
                </a:solidFill>
                <a:latin typeface="Agency FB" pitchFamily="34" charset="0"/>
              </a:rPr>
              <a:t>se hace a escondidas o de manera </a:t>
            </a:r>
            <a:r>
              <a:rPr lang="es-CO" dirty="0" smtClean="0">
                <a:solidFill>
                  <a:srgbClr val="FF0000"/>
                </a:solidFill>
                <a:latin typeface="Agency FB" pitchFamily="34" charset="0"/>
              </a:rPr>
              <a:t>disimulada</a:t>
            </a:r>
            <a:r>
              <a:rPr lang="es-CO" dirty="0" smtClean="0">
                <a:solidFill>
                  <a:srgbClr val="FF0000"/>
                </a:solidFill>
              </a:rPr>
              <a:t>), Satanás está avanzando </a:t>
            </a:r>
            <a:r>
              <a:rPr lang="es-CO" dirty="0">
                <a:solidFill>
                  <a:srgbClr val="FF0000"/>
                </a:solidFill>
              </a:rPr>
              <a:t>para sorprender a los que duermen ahora, como un lobo que </a:t>
            </a:r>
            <a:r>
              <a:rPr lang="es-CO" dirty="0" smtClean="0">
                <a:solidFill>
                  <a:srgbClr val="FF0000"/>
                </a:solidFill>
              </a:rPr>
              <a:t>se apodera </a:t>
            </a:r>
            <a:r>
              <a:rPr lang="es-CO" dirty="0">
                <a:solidFill>
                  <a:srgbClr val="FF0000"/>
                </a:solidFill>
              </a:rPr>
              <a:t>de su presa.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Tenemos </a:t>
            </a:r>
            <a:r>
              <a:rPr lang="es-CO" dirty="0">
                <a:solidFill>
                  <a:srgbClr val="FF0000"/>
                </a:solidFill>
              </a:rPr>
              <a:t>amonestaciones que podemos dar ahora, </a:t>
            </a:r>
            <a:r>
              <a:rPr lang="es-CO" dirty="0" smtClean="0">
                <a:solidFill>
                  <a:srgbClr val="FF0000"/>
                </a:solidFill>
              </a:rPr>
              <a:t>una obra </a:t>
            </a:r>
            <a:r>
              <a:rPr lang="es-CO" dirty="0">
                <a:solidFill>
                  <a:srgbClr val="FF0000"/>
                </a:solidFill>
              </a:rPr>
              <a:t>que podemos hacer ahora; pero pronto ello será más difícil de lo </a:t>
            </a:r>
            <a:r>
              <a:rPr lang="es-CO" dirty="0" smtClean="0">
                <a:solidFill>
                  <a:srgbClr val="FF0000"/>
                </a:solidFill>
              </a:rPr>
              <a:t>que podemos </a:t>
            </a:r>
            <a:r>
              <a:rPr lang="es-CO" dirty="0">
                <a:solidFill>
                  <a:srgbClr val="FF0000"/>
                </a:solidFill>
              </a:rPr>
              <a:t>imaginarnos.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Dios </a:t>
            </a:r>
            <a:r>
              <a:rPr lang="es-CO" dirty="0">
                <a:solidFill>
                  <a:srgbClr val="FF0000"/>
                </a:solidFill>
              </a:rPr>
              <a:t>nos ayude a mantenernos donde brilla la luz, a </a:t>
            </a:r>
            <a:r>
              <a:rPr lang="es-CO" dirty="0" smtClean="0">
                <a:solidFill>
                  <a:srgbClr val="FF0000"/>
                </a:solidFill>
              </a:rPr>
              <a:t>obrar con </a:t>
            </a:r>
            <a:r>
              <a:rPr lang="es-CO" dirty="0">
                <a:solidFill>
                  <a:srgbClr val="FF0000"/>
                </a:solidFill>
              </a:rPr>
              <a:t>nuestros ojos fijos en Jesús nuestro Caudillo, y a avanzar paciente </a:t>
            </a:r>
            <a:r>
              <a:rPr lang="es-CO" dirty="0" smtClean="0">
                <a:solidFill>
                  <a:srgbClr val="FF0000"/>
                </a:solidFill>
              </a:rPr>
              <a:t>y perseverantemente </a:t>
            </a:r>
            <a:r>
              <a:rPr lang="es-CO" dirty="0">
                <a:solidFill>
                  <a:srgbClr val="FF0000"/>
                </a:solidFill>
              </a:rPr>
              <a:t>hasta ganar la victoria.</a:t>
            </a:r>
          </a:p>
          <a:p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29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El pueblo de Dios tiene delante de si una gran obra, una obra que debe </a:t>
            </a:r>
            <a:r>
              <a:rPr lang="es-CO" dirty="0" smtClean="0"/>
              <a:t>elevarse continuamente </a:t>
            </a:r>
            <a:r>
              <a:rPr lang="es-CO" dirty="0"/>
              <a:t>a mayor eminencia. Nuestros esfuerzos misioneros deben </a:t>
            </a:r>
            <a:r>
              <a:rPr lang="es-CO" dirty="0" smtClean="0"/>
              <a:t>hacerse mucho </a:t>
            </a:r>
            <a:r>
              <a:rPr lang="es-CO" dirty="0"/>
              <a:t>más extensos. </a:t>
            </a:r>
            <a:r>
              <a:rPr lang="es-CO" dirty="0" smtClean="0"/>
              <a:t>Antes </a:t>
            </a:r>
            <a:r>
              <a:rPr lang="es-CO" dirty="0"/>
              <a:t>del segundo advenimiento de nuestro </a:t>
            </a:r>
            <a:r>
              <a:rPr lang="es-CO" dirty="0" smtClean="0"/>
              <a:t>Señor Jesucristo </a:t>
            </a:r>
            <a:r>
              <a:rPr lang="es-CO" dirty="0"/>
              <a:t>debe hacerse una obra más decidida que la hecha hasta aquí.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El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pueblo </a:t>
            </a:r>
            <a:r>
              <a:rPr lang="es-CO" dirty="0">
                <a:solidFill>
                  <a:srgbClr val="FF0000"/>
                </a:solidFill>
              </a:rPr>
              <a:t>de Dios no debe cesar en sus labores hasta que circuya al </a:t>
            </a:r>
            <a:r>
              <a:rPr lang="es-CO" dirty="0" smtClean="0">
                <a:solidFill>
                  <a:srgbClr val="FF0000"/>
                </a:solidFill>
              </a:rPr>
              <a:t>mundo. </a:t>
            </a:r>
            <a:r>
              <a:rPr lang="es-CO" u="sng" dirty="0" smtClean="0">
                <a:solidFill>
                  <a:srgbClr val="FF0000"/>
                </a:solidFill>
              </a:rPr>
              <a:t>Debemos </a:t>
            </a:r>
            <a:r>
              <a:rPr lang="es-CO" u="sng" dirty="0">
                <a:solidFill>
                  <a:srgbClr val="FF0000"/>
                </a:solidFill>
              </a:rPr>
              <a:t>vivir una vida doble, una vida de meditación y acción, de </a:t>
            </a:r>
            <a:r>
              <a:rPr lang="es-CO" u="sng" dirty="0" smtClean="0">
                <a:solidFill>
                  <a:srgbClr val="FF0000"/>
                </a:solidFill>
              </a:rPr>
              <a:t>oración silenciosa </a:t>
            </a:r>
            <a:r>
              <a:rPr lang="es-CO" u="sng" dirty="0">
                <a:solidFill>
                  <a:srgbClr val="FF0000"/>
                </a:solidFill>
              </a:rPr>
              <a:t>y trabajo ardoroso. </a:t>
            </a:r>
            <a:endParaRPr lang="es-CO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Todos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los que han recibido la luz de la verdad </a:t>
            </a:r>
            <a:r>
              <a:rPr lang="es-CO" dirty="0" smtClean="0">
                <a:solidFill>
                  <a:srgbClr val="FF0000"/>
                </a:solidFill>
              </a:rPr>
              <a:t>deben considerar </a:t>
            </a:r>
            <a:r>
              <a:rPr lang="es-CO" dirty="0">
                <a:solidFill>
                  <a:srgbClr val="FF0000"/>
                </a:solidFill>
              </a:rPr>
              <a:t>que es su deber derramar rayos de luz sobre la senda de </a:t>
            </a:r>
            <a:r>
              <a:rPr lang="es-CO" dirty="0" smtClean="0">
                <a:solidFill>
                  <a:srgbClr val="FF0000"/>
                </a:solidFill>
              </a:rPr>
              <a:t>los impenitentes</a:t>
            </a:r>
            <a:r>
              <a:rPr lang="es-CO" dirty="0">
                <a:solidFill>
                  <a:srgbClr val="FF0000"/>
                </a:solidFill>
              </a:rPr>
              <a:t>. Debemos ser testigos por Cristo en nuestras oficinas </a:t>
            </a:r>
            <a:r>
              <a:rPr lang="es-CO" dirty="0" smtClean="0">
                <a:solidFill>
                  <a:srgbClr val="FF0000"/>
                </a:solidFill>
              </a:rPr>
              <a:t>tan ciertamente </a:t>
            </a:r>
            <a:r>
              <a:rPr lang="es-CO" dirty="0">
                <a:solidFill>
                  <a:srgbClr val="FF0000"/>
                </a:solidFill>
              </a:rPr>
              <a:t>como en la iglesia.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Dios </a:t>
            </a:r>
            <a:r>
              <a:rPr lang="es-CO" dirty="0">
                <a:solidFill>
                  <a:srgbClr val="FF0000"/>
                </a:solidFill>
              </a:rPr>
              <a:t>requiere de nosotros que seamos  </a:t>
            </a:r>
            <a:r>
              <a:rPr lang="es-CO" u="sng" dirty="0" smtClean="0">
                <a:solidFill>
                  <a:srgbClr val="FF0000"/>
                </a:solidFill>
              </a:rPr>
              <a:t>epístolas </a:t>
            </a:r>
            <a:r>
              <a:rPr lang="es-CO" u="sng" dirty="0">
                <a:solidFill>
                  <a:srgbClr val="FF0000"/>
                </a:solidFill>
              </a:rPr>
              <a:t>vivas</a:t>
            </a:r>
            <a:r>
              <a:rPr lang="es-CO" dirty="0">
                <a:solidFill>
                  <a:srgbClr val="FF0000"/>
                </a:solidFill>
              </a:rPr>
              <a:t>, conocidas y leídas de todos los hombres. El alma que por </a:t>
            </a:r>
            <a:r>
              <a:rPr lang="es-CO" dirty="0" smtClean="0">
                <a:solidFill>
                  <a:srgbClr val="FF0000"/>
                </a:solidFill>
              </a:rPr>
              <a:t>la oración </a:t>
            </a:r>
            <a:r>
              <a:rPr lang="es-CO" dirty="0">
                <a:solidFill>
                  <a:srgbClr val="FF0000"/>
                </a:solidFill>
              </a:rPr>
              <a:t>diaria y ferviente busca en Dios </a:t>
            </a:r>
            <a:r>
              <a:rPr lang="es-CO" dirty="0" smtClean="0">
                <a:solidFill>
                  <a:srgbClr val="FF0000"/>
                </a:solidFill>
              </a:rPr>
              <a:t>su </a:t>
            </a:r>
            <a:r>
              <a:rPr lang="es-CO" dirty="0">
                <a:solidFill>
                  <a:srgbClr val="FF0000"/>
                </a:solidFill>
              </a:rPr>
              <a:t>fortaleza, su apoyo, su poder, </a:t>
            </a:r>
            <a:r>
              <a:rPr lang="es-CO" dirty="0" smtClean="0">
                <a:solidFill>
                  <a:srgbClr val="FF0000"/>
                </a:solidFill>
              </a:rPr>
              <a:t>tendrá nobles </a:t>
            </a:r>
            <a:r>
              <a:rPr lang="es-CO" dirty="0">
                <a:solidFill>
                  <a:srgbClr val="FF0000"/>
                </a:solidFill>
              </a:rPr>
              <a:t>aspiraciones, claras percepciones de la verdad y elevados propósitos </a:t>
            </a:r>
            <a:r>
              <a:rPr lang="es-CO" dirty="0" smtClean="0">
                <a:solidFill>
                  <a:srgbClr val="FF0000"/>
                </a:solidFill>
              </a:rPr>
              <a:t>de acción </a:t>
            </a:r>
            <a:r>
              <a:rPr lang="es-CO" dirty="0">
                <a:solidFill>
                  <a:srgbClr val="FF0000"/>
                </a:solidFill>
              </a:rPr>
              <a:t>y continua sed y hambre de justicia.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u="sng" dirty="0" smtClean="0"/>
              <a:t>Al </a:t>
            </a:r>
            <a:r>
              <a:rPr lang="es-CO" u="sng" dirty="0"/>
              <a:t>mantenernos en relación con </a:t>
            </a:r>
            <a:r>
              <a:rPr lang="es-CO" u="sng" dirty="0" smtClean="0"/>
              <a:t>Dios</a:t>
            </a:r>
            <a:r>
              <a:rPr lang="es-CO" dirty="0" smtClean="0"/>
              <a:t>, nos </a:t>
            </a:r>
            <a:r>
              <a:rPr lang="es-CO" dirty="0"/>
              <a:t>veremos capacitados para comunicar a otros, mediante nuestro trato </a:t>
            </a:r>
            <a:r>
              <a:rPr lang="es-CO" dirty="0" smtClean="0"/>
              <a:t>con ellos</a:t>
            </a:r>
            <a:r>
              <a:rPr lang="es-CO" dirty="0"/>
              <a:t>, la luz, la paz, la serenidad que rigen en nuestro corazón y para </a:t>
            </a:r>
            <a:r>
              <a:rPr lang="es-CO" dirty="0" smtClean="0"/>
              <a:t>presentarles un </a:t>
            </a:r>
            <a:r>
              <a:rPr lang="es-CO" dirty="0"/>
              <a:t>ejemplo de inquebrantable fidelidad a los intereses de la obra en la </a:t>
            </a:r>
            <a:r>
              <a:rPr lang="es-CO" dirty="0" smtClean="0"/>
              <a:t>cual estamos </a:t>
            </a:r>
            <a:r>
              <a:rPr lang="es-CO" dirty="0"/>
              <a:t>empeñados. </a:t>
            </a:r>
          </a:p>
        </p:txBody>
      </p:sp>
    </p:spTree>
    <p:extLst>
      <p:ext uri="{BB962C8B-B14F-4D97-AF65-F5344CB8AC3E}">
        <p14:creationId xmlns:p14="http://schemas.microsoft.com/office/powerpoint/2010/main" val="54207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410944" cy="208823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fuente de las </a:t>
            </a:r>
            <a:r>
              <a:rPr lang="es-CO" sz="3000" dirty="0"/>
              <a:t>aguas</a:t>
            </a:r>
            <a:r>
              <a:rPr lang="es-CO" dirty="0"/>
              <a:t> vivas está abierta para el alma sedienta. Dios declara: "</a:t>
            </a:r>
            <a:r>
              <a:rPr lang="es-CO" dirty="0" smtClean="0">
                <a:latin typeface="Agency FB" pitchFamily="34" charset="0"/>
              </a:rPr>
              <a:t>Yo derramaré aguas </a:t>
            </a:r>
            <a:r>
              <a:rPr lang="es-CO" dirty="0">
                <a:latin typeface="Agency FB" pitchFamily="34" charset="0"/>
              </a:rPr>
              <a:t>sobre el secadal, y ríos sobre la tierra árida.</a:t>
            </a:r>
            <a:r>
              <a:rPr lang="es-CO" dirty="0"/>
              <a:t>" </a:t>
            </a:r>
            <a:r>
              <a:rPr lang="es-CO" u="sng" dirty="0"/>
              <a:t>(Isa. 44: 3.)</a:t>
            </a:r>
            <a:r>
              <a:rPr lang="es-CO" dirty="0"/>
              <a:t> </a:t>
            </a:r>
            <a:endParaRPr lang="es-CO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4664"/>
            <a:ext cx="248143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87824" y="3105559"/>
            <a:ext cx="5832648" cy="30469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Pero </a:t>
            </a:r>
            <a:r>
              <a:rPr lang="es-CO" sz="2400" dirty="0" smtClean="0"/>
              <a:t>la luz </a:t>
            </a:r>
            <a:r>
              <a:rPr lang="es-CO" sz="2400" dirty="0"/>
              <a:t>será dada solamente a las almas que la busquen con fervor y </a:t>
            </a:r>
            <a:r>
              <a:rPr lang="es-CO" sz="2400" dirty="0" smtClean="0"/>
              <a:t>que acepten con alegría </a:t>
            </a:r>
            <a:r>
              <a:rPr lang="es-CO" sz="2400" dirty="0"/>
              <a:t>todo rayo de iluminación divina proveniente de su santa Palabra. </a:t>
            </a:r>
            <a:endParaRPr lang="es-CO" sz="2400" dirty="0" smtClean="0"/>
          </a:p>
          <a:p>
            <a:endParaRPr lang="es-CO" sz="2400" dirty="0" smtClean="0"/>
          </a:p>
          <a:p>
            <a:r>
              <a:rPr lang="es-CO" sz="2400" dirty="0" smtClean="0"/>
              <a:t>Por medio </a:t>
            </a:r>
            <a:r>
              <a:rPr lang="es-CO" sz="2400" dirty="0"/>
              <a:t>de estas almas es como Dios revelará esa luz y ese poder que </a:t>
            </a:r>
            <a:r>
              <a:rPr lang="es-CO" sz="2400" dirty="0" smtClean="0"/>
              <a:t>iluminarán toda </a:t>
            </a:r>
            <a:r>
              <a:rPr lang="es-CO" sz="2400" dirty="0"/>
              <a:t>la tierra con su gloria</a:t>
            </a:r>
            <a:r>
              <a:rPr lang="es-CO" sz="2400" dirty="0" smtClean="0"/>
              <a:t>. </a:t>
            </a:r>
            <a:endParaRPr lang="es-CO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05559"/>
            <a:ext cx="2736304" cy="2411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5517232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Si tu quieres ser una de esas personas, dedica tiempo para orar y </a:t>
            </a:r>
            <a:r>
              <a:rPr lang="es-CO" b="1" dirty="0" smtClean="0">
                <a:solidFill>
                  <a:srgbClr val="FF0000"/>
                </a:solidFill>
              </a:rPr>
              <a:t>estudiar, aceptando lo que ella dice.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9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896544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 marL="0" indent="0">
              <a:buNone/>
            </a:pPr>
            <a:endParaRPr lang="es-CO" sz="4800" dirty="0" smtClean="0"/>
          </a:p>
          <a:p>
            <a:pPr marL="0" indent="0">
              <a:buNone/>
            </a:pPr>
            <a:r>
              <a:rPr lang="es-CO" sz="4800" dirty="0" smtClean="0"/>
              <a:t>Este tema: </a:t>
            </a:r>
          </a:p>
          <a:p>
            <a:pPr marL="0" indent="0">
              <a:buNone/>
            </a:pPr>
            <a:r>
              <a:rPr lang="es-CO" sz="4400" u="sng" dirty="0" smtClean="0">
                <a:solidFill>
                  <a:srgbClr val="C00000"/>
                </a:solidFill>
                <a:latin typeface="Algerian" pitchFamily="82" charset="0"/>
              </a:rPr>
              <a:t>La </a:t>
            </a:r>
            <a:r>
              <a:rPr lang="es-CO" sz="4400" u="sng" dirty="0">
                <a:solidFill>
                  <a:srgbClr val="C00000"/>
                </a:solidFill>
                <a:latin typeface="Algerian" pitchFamily="82" charset="0"/>
              </a:rPr>
              <a:t>Obra para Este Tiempo </a:t>
            </a:r>
          </a:p>
          <a:p>
            <a:pPr marL="0" indent="0">
              <a:buNone/>
            </a:pPr>
            <a:r>
              <a:rPr lang="es-CO" sz="4800" dirty="0" smtClean="0"/>
              <a:t>Fue extraído de Joyas de los Testimonios t II  P </a:t>
            </a:r>
            <a:r>
              <a:rPr lang="es-CO" sz="4800" dirty="0"/>
              <a:t>369</a:t>
            </a:r>
          </a:p>
        </p:txBody>
      </p:sp>
    </p:spTree>
    <p:extLst>
      <p:ext uri="{BB962C8B-B14F-4D97-AF65-F5344CB8AC3E}">
        <p14:creationId xmlns:p14="http://schemas.microsoft.com/office/powerpoint/2010/main" val="416945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3540</Words>
  <Application>Microsoft Office PowerPoint</Application>
  <PresentationFormat>Presentación en pantalla (4:3)</PresentationFormat>
  <Paragraphs>142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Tema de Office</vt:lpstr>
      <vt:lpstr>La Obra para Este Tiempo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Obra para Este Tiempo </dc:title>
  <dc:creator>HUMBERTO</dc:creator>
  <cp:lastModifiedBy>HUMBERTO</cp:lastModifiedBy>
  <cp:revision>1</cp:revision>
  <dcterms:created xsi:type="dcterms:W3CDTF">2015-05-13T13:31:46Z</dcterms:created>
  <dcterms:modified xsi:type="dcterms:W3CDTF">2015-05-13T13:32:03Z</dcterms:modified>
</cp:coreProperties>
</file>